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7234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2A8256"/>
    <a:srgbClr val="27774F"/>
    <a:srgbClr val="26744D"/>
    <a:srgbClr val="2C8458"/>
    <a:srgbClr val="FFFFFF"/>
    <a:srgbClr val="00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0264BC-699C-4297-880F-90942D142D0C}" type="datetimeFigureOut">
              <a:rPr lang="it-IT"/>
              <a:pPr>
                <a:defRPr/>
              </a:pPr>
              <a:t>19/01/2016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18038"/>
            <a:ext cx="5486400" cy="4376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7900A47-478A-4615-BEEE-D608BB7663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48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900A47-478A-4615-BEEE-D608BB7663FC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98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90CA-45F0-4510-9605-2FB20023F8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82F06-7F6F-4C5F-8250-CF9A179DA6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3C455-52C1-48F6-A42D-4566AAE066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D0D2B-2172-44F7-9EB9-3D581EC936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72E17-34F2-4D36-A926-DD8DA29E76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645B9-4F9A-4EDC-89BD-D2F2EDD877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42563-3F05-4A63-B454-CBCAA58183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3A87C-A4ED-4BC7-8168-AD0220C02E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0FE80-418D-4004-B27C-A336187F36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5093C-4F39-40F0-BBCF-CC155B43B7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D468F-4F2E-4514-8FAC-B48A3A27E6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B9DCFF-41E8-4A51-96F2-A3ACC0F67A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331788"/>
            <a:ext cx="5616575" cy="576262"/>
          </a:xfrm>
        </p:spPr>
        <p:txBody>
          <a:bodyPr/>
          <a:lstStyle/>
          <a:p>
            <a:pPr algn="l" eaLnBrk="1" hangingPunct="1"/>
            <a:r>
              <a:rPr lang="it-IT" altLang="it-IT" sz="2400" b="1" smtClean="0">
                <a:solidFill>
                  <a:schemeClr val="accent2"/>
                </a:solidFill>
              </a:rPr>
              <a:t>Università degli Studi di Ferrara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268413"/>
            <a:ext cx="7561263" cy="504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200" b="1" smtClean="0">
                <a:solidFill>
                  <a:schemeClr val="bg1"/>
                </a:solidFill>
                <a:latin typeface="Gill Sans MT" pitchFamily="34" charset="0"/>
              </a:rPr>
              <a:t>DIPARTIMENTO DI MATEMATICA E INFORMATICA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50825" y="2997200"/>
            <a:ext cx="817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altLang="it-IT"/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 rot="10800000">
            <a:off x="8675688" y="0"/>
            <a:ext cx="433387" cy="6858000"/>
          </a:xfrm>
          <a:prstGeom prst="rect">
            <a:avLst/>
          </a:prstGeom>
          <a:solidFill>
            <a:srgbClr val="0000CC">
              <a:alpha val="83920"/>
            </a:srgbClr>
          </a:solidFill>
          <a:ln w="9525">
            <a:noFill/>
            <a:miter lim="800000"/>
            <a:headEnd/>
            <a:tailEnd/>
          </a:ln>
        </p:spPr>
        <p:txBody>
          <a:bodyPr vert="eaVert" wrap="none"/>
          <a:lstStyle/>
          <a:p>
            <a:pPr algn="r"/>
            <a:r>
              <a:rPr lang="it-IT" altLang="it-IT" b="1" dirty="0" err="1">
                <a:solidFill>
                  <a:schemeClr val="bg1"/>
                </a:solidFill>
              </a:rPr>
              <a:t>w</a:t>
            </a:r>
            <a:r>
              <a:rPr lang="it-IT" altLang="it-IT" b="1" dirty="0">
                <a:solidFill>
                  <a:schemeClr val="bg1"/>
                </a:solidFill>
              </a:rPr>
              <a:t> </a:t>
            </a:r>
            <a:r>
              <a:rPr lang="it-IT" altLang="it-IT" b="1" dirty="0" err="1">
                <a:solidFill>
                  <a:schemeClr val="bg1"/>
                </a:solidFill>
              </a:rPr>
              <a:t>w</a:t>
            </a:r>
            <a:r>
              <a:rPr lang="it-IT" altLang="it-IT" b="1" dirty="0">
                <a:solidFill>
                  <a:schemeClr val="bg1"/>
                </a:solidFill>
              </a:rPr>
              <a:t> </a:t>
            </a:r>
            <a:r>
              <a:rPr lang="it-IT" altLang="it-IT" b="1" dirty="0" err="1">
                <a:solidFill>
                  <a:schemeClr val="bg1"/>
                </a:solidFill>
              </a:rPr>
              <a:t>w</a:t>
            </a:r>
            <a:r>
              <a:rPr lang="it-IT" altLang="it-IT" b="1" dirty="0">
                <a:solidFill>
                  <a:schemeClr val="bg1"/>
                </a:solidFill>
              </a:rPr>
              <a:t> . u </a:t>
            </a:r>
            <a:r>
              <a:rPr lang="it-IT" altLang="it-IT" b="1" dirty="0" err="1">
                <a:solidFill>
                  <a:schemeClr val="bg1"/>
                </a:solidFill>
              </a:rPr>
              <a:t>n</a:t>
            </a:r>
            <a:r>
              <a:rPr lang="it-IT" altLang="it-IT" b="1" dirty="0">
                <a:solidFill>
                  <a:schemeClr val="bg1"/>
                </a:solidFill>
              </a:rPr>
              <a:t> i </a:t>
            </a:r>
            <a:r>
              <a:rPr lang="it-IT" altLang="it-IT" b="1" dirty="0" err="1">
                <a:solidFill>
                  <a:schemeClr val="bg1"/>
                </a:solidFill>
              </a:rPr>
              <a:t>f</a:t>
            </a:r>
            <a:r>
              <a:rPr lang="it-IT" altLang="it-IT" b="1" dirty="0">
                <a:solidFill>
                  <a:schemeClr val="bg1"/>
                </a:solidFill>
              </a:rPr>
              <a:t> e . </a:t>
            </a:r>
            <a:r>
              <a:rPr lang="it-IT" altLang="it-IT" b="1" dirty="0" smtClean="0">
                <a:solidFill>
                  <a:schemeClr val="bg1"/>
                </a:solidFill>
              </a:rPr>
              <a:t>i </a:t>
            </a:r>
            <a:r>
              <a:rPr lang="it-IT" altLang="it-IT" b="1" dirty="0">
                <a:solidFill>
                  <a:schemeClr val="bg1"/>
                </a:solidFill>
              </a:rPr>
              <a:t>t </a:t>
            </a: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8244408" y="0"/>
            <a:ext cx="396875" cy="6858000"/>
          </a:xfrm>
          <a:prstGeom prst="rect">
            <a:avLst/>
          </a:prstGeom>
          <a:solidFill>
            <a:srgbClr val="2C8458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/>
          <a:lstStyle/>
          <a:p>
            <a:r>
              <a:rPr lang="it-IT" altLang="it-IT" b="1" dirty="0" err="1">
                <a:solidFill>
                  <a:schemeClr val="bg1"/>
                </a:solidFill>
              </a:rPr>
              <a:t>w</a:t>
            </a:r>
            <a:r>
              <a:rPr lang="it-IT" altLang="it-IT" b="1" dirty="0">
                <a:solidFill>
                  <a:schemeClr val="bg1"/>
                </a:solidFill>
              </a:rPr>
              <a:t> </a:t>
            </a:r>
            <a:r>
              <a:rPr lang="it-IT" altLang="it-IT" b="1" dirty="0" err="1">
                <a:solidFill>
                  <a:schemeClr val="bg1"/>
                </a:solidFill>
              </a:rPr>
              <a:t>w</a:t>
            </a:r>
            <a:r>
              <a:rPr lang="it-IT" altLang="it-IT" b="1" dirty="0">
                <a:solidFill>
                  <a:schemeClr val="bg1"/>
                </a:solidFill>
              </a:rPr>
              <a:t> </a:t>
            </a:r>
            <a:r>
              <a:rPr lang="it-IT" altLang="it-IT" b="1" dirty="0" err="1">
                <a:solidFill>
                  <a:schemeClr val="bg1"/>
                </a:solidFill>
              </a:rPr>
              <a:t>w</a:t>
            </a:r>
            <a:r>
              <a:rPr lang="it-IT" altLang="it-IT" b="1" dirty="0">
                <a:solidFill>
                  <a:schemeClr val="bg1"/>
                </a:solidFill>
              </a:rPr>
              <a:t> </a:t>
            </a:r>
            <a:r>
              <a:rPr lang="it-IT" altLang="it-IT" b="1" dirty="0" smtClean="0">
                <a:solidFill>
                  <a:schemeClr val="bg1"/>
                </a:solidFill>
              </a:rPr>
              <a:t>. </a:t>
            </a:r>
            <a:r>
              <a:rPr lang="it-IT" altLang="it-IT" b="1" dirty="0">
                <a:solidFill>
                  <a:schemeClr val="bg1"/>
                </a:solidFill>
              </a:rPr>
              <a:t>d</a:t>
            </a:r>
            <a:r>
              <a:rPr lang="it-IT" altLang="it-IT" b="1" dirty="0" smtClean="0">
                <a:solidFill>
                  <a:schemeClr val="bg1"/>
                </a:solidFill>
              </a:rPr>
              <a:t> m i . u </a:t>
            </a:r>
            <a:r>
              <a:rPr lang="it-IT" altLang="it-IT" b="1" dirty="0" err="1">
                <a:solidFill>
                  <a:schemeClr val="bg1"/>
                </a:solidFill>
              </a:rPr>
              <a:t>n</a:t>
            </a:r>
            <a:r>
              <a:rPr lang="it-IT" altLang="it-IT" b="1" dirty="0">
                <a:solidFill>
                  <a:schemeClr val="bg1"/>
                </a:solidFill>
              </a:rPr>
              <a:t> i </a:t>
            </a:r>
            <a:r>
              <a:rPr lang="it-IT" altLang="it-IT" b="1" dirty="0" err="1">
                <a:solidFill>
                  <a:schemeClr val="bg1"/>
                </a:solidFill>
              </a:rPr>
              <a:t>f</a:t>
            </a:r>
            <a:r>
              <a:rPr lang="it-IT" altLang="it-IT" b="1" dirty="0">
                <a:solidFill>
                  <a:schemeClr val="bg1"/>
                </a:solidFill>
              </a:rPr>
              <a:t> e . </a:t>
            </a:r>
            <a:r>
              <a:rPr lang="it-IT" altLang="it-IT" b="1" dirty="0" smtClean="0">
                <a:solidFill>
                  <a:schemeClr val="bg1"/>
                </a:solidFill>
              </a:rPr>
              <a:t>i </a:t>
            </a:r>
            <a:r>
              <a:rPr lang="it-IT" altLang="it-IT" b="1" dirty="0">
                <a:solidFill>
                  <a:schemeClr val="bg1"/>
                </a:solidFill>
              </a:rPr>
              <a:t>t 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05646" y="1758150"/>
            <a:ext cx="4930776" cy="352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it-IT" altLang="it-IT" b="1" dirty="0">
                <a:solidFill>
                  <a:srgbClr val="006600"/>
                </a:solidFill>
                <a:latin typeface="Gill Sans MT" pitchFamily="34" charset="0"/>
              </a:rPr>
              <a:t>OFFERTA FORMATIVA</a:t>
            </a:r>
          </a:p>
          <a:p>
            <a:pPr marL="177800" indent="-177800" algn="ctr"/>
            <a:endParaRPr lang="it-IT" altLang="it-IT" sz="500" b="1" dirty="0">
              <a:solidFill>
                <a:srgbClr val="006600"/>
              </a:solidFill>
              <a:latin typeface="Gill Sans MT" pitchFamily="34" charset="0"/>
            </a:endParaRPr>
          </a:p>
          <a:p>
            <a:pPr marL="177800" indent="-177800">
              <a:lnSpc>
                <a:spcPct val="90000"/>
              </a:lnSpc>
            </a:pPr>
            <a:r>
              <a:rPr lang="it-IT" altLang="it-IT" dirty="0">
                <a:solidFill>
                  <a:schemeClr val="bg1"/>
                </a:solidFill>
                <a:latin typeface="Gill Sans MT" pitchFamily="34" charset="0"/>
              </a:rPr>
              <a:t>Corso di Studio Triennale in </a:t>
            </a:r>
            <a:r>
              <a:rPr lang="it-IT" altLang="it-IT" b="1" dirty="0" smtClean="0">
                <a:solidFill>
                  <a:schemeClr val="bg1"/>
                </a:solidFill>
                <a:latin typeface="Gill Sans MT" pitchFamily="34" charset="0"/>
              </a:rPr>
              <a:t>MATEMATICA</a:t>
            </a:r>
            <a:r>
              <a:rPr lang="it-IT" altLang="it-IT" dirty="0" smtClean="0">
                <a:solidFill>
                  <a:schemeClr val="bg1"/>
                </a:solidFill>
                <a:latin typeface="Gill Sans MT" pitchFamily="34" charset="0"/>
              </a:rPr>
              <a:t> </a:t>
            </a:r>
            <a:endParaRPr lang="it-IT" altLang="it-IT" dirty="0">
              <a:solidFill>
                <a:schemeClr val="bg1"/>
              </a:solidFill>
              <a:latin typeface="Gill Sans MT" pitchFamily="34" charset="0"/>
            </a:endParaRPr>
          </a:p>
          <a:p>
            <a:pPr marL="177800" indent="-177800">
              <a:lnSpc>
                <a:spcPct val="90000"/>
              </a:lnSpc>
            </a:pPr>
            <a:endParaRPr lang="it-IT" altLang="it-IT" sz="1200" dirty="0">
              <a:solidFill>
                <a:schemeClr val="bg1"/>
              </a:solidFill>
              <a:latin typeface="Gill Sans MT" pitchFamily="34" charset="0"/>
            </a:endParaRPr>
          </a:p>
          <a:p>
            <a:pPr marL="177800" indent="-177800">
              <a:lnSpc>
                <a:spcPct val="90000"/>
              </a:lnSpc>
            </a:pPr>
            <a:r>
              <a:rPr lang="en-US" altLang="it-IT" sz="1600" dirty="0"/>
              <a:t>http://</a:t>
            </a:r>
            <a:r>
              <a:rPr lang="en-US" altLang="it-IT" sz="1600" dirty="0" smtClean="0"/>
              <a:t>www.unife.it/scienze/matematica</a:t>
            </a:r>
          </a:p>
          <a:p>
            <a:pPr marL="177800" indent="-177800">
              <a:lnSpc>
                <a:spcPct val="90000"/>
              </a:lnSpc>
            </a:pPr>
            <a:endParaRPr lang="en-US" altLang="it-IT" sz="1600" dirty="0" smtClean="0"/>
          </a:p>
          <a:p>
            <a:pPr marL="177800" indent="-177800">
              <a:lnSpc>
                <a:spcPct val="90000"/>
              </a:lnSpc>
            </a:pPr>
            <a:r>
              <a:rPr lang="it-IT" altLang="it-IT" dirty="0" smtClean="0">
                <a:solidFill>
                  <a:schemeClr val="bg1"/>
                </a:solidFill>
                <a:latin typeface="Gill Sans MT" pitchFamily="34" charset="0"/>
              </a:rPr>
              <a:t>Corso </a:t>
            </a:r>
            <a:r>
              <a:rPr lang="it-IT" altLang="it-IT" dirty="0">
                <a:solidFill>
                  <a:schemeClr val="bg1"/>
                </a:solidFill>
                <a:latin typeface="Gill Sans MT" pitchFamily="34" charset="0"/>
              </a:rPr>
              <a:t>di Studio Triennale in </a:t>
            </a:r>
            <a:r>
              <a:rPr lang="it-IT" altLang="it-IT" b="1" dirty="0" smtClean="0">
                <a:solidFill>
                  <a:schemeClr val="bg1"/>
                </a:solidFill>
                <a:latin typeface="Gill Sans MT" pitchFamily="34" charset="0"/>
              </a:rPr>
              <a:t>INFORMATICA</a:t>
            </a:r>
            <a:endParaRPr lang="it-IT" altLang="it-IT" b="1" dirty="0">
              <a:solidFill>
                <a:schemeClr val="bg1"/>
              </a:solidFill>
              <a:latin typeface="Gill Sans MT" pitchFamily="34" charset="0"/>
            </a:endParaRPr>
          </a:p>
          <a:p>
            <a:pPr marL="177800" indent="-177800">
              <a:lnSpc>
                <a:spcPct val="90000"/>
              </a:lnSpc>
            </a:pPr>
            <a:endParaRPr lang="it-IT" altLang="it-IT" sz="1200" b="1" dirty="0">
              <a:solidFill>
                <a:schemeClr val="bg1"/>
              </a:solidFill>
              <a:latin typeface="Gill Sans MT" pitchFamily="34" charset="0"/>
            </a:endParaRPr>
          </a:p>
          <a:p>
            <a:pPr marL="177800" indent="-177800">
              <a:lnSpc>
                <a:spcPct val="90000"/>
              </a:lnSpc>
            </a:pPr>
            <a:r>
              <a:rPr lang="en-US" altLang="it-IT" sz="1600" dirty="0"/>
              <a:t>http://</a:t>
            </a:r>
            <a:r>
              <a:rPr lang="en-US" altLang="it-IT" sz="1600" dirty="0" smtClean="0"/>
              <a:t>www.unife.it/scienze/informatica</a:t>
            </a:r>
          </a:p>
          <a:p>
            <a:pPr marL="177800" indent="-177800">
              <a:lnSpc>
                <a:spcPct val="90000"/>
              </a:lnSpc>
            </a:pPr>
            <a:endParaRPr lang="en-US" altLang="it-IT" sz="1600" dirty="0" smtClean="0"/>
          </a:p>
          <a:p>
            <a:pPr marL="177800" indent="-177800">
              <a:lnSpc>
                <a:spcPct val="90000"/>
              </a:lnSpc>
            </a:pPr>
            <a:endParaRPr lang="it-IT" altLang="it-IT" sz="1000" dirty="0">
              <a:solidFill>
                <a:schemeClr val="bg1"/>
              </a:solidFill>
              <a:latin typeface="Gill Sans MT" pitchFamily="34" charset="0"/>
            </a:endParaRPr>
          </a:p>
          <a:p>
            <a:pPr marL="177800" indent="-177800">
              <a:lnSpc>
                <a:spcPct val="90000"/>
              </a:lnSpc>
            </a:pPr>
            <a:r>
              <a:rPr lang="it-IT" altLang="it-IT" dirty="0">
                <a:solidFill>
                  <a:schemeClr val="bg1"/>
                </a:solidFill>
                <a:latin typeface="Gill Sans MT" pitchFamily="34" charset="0"/>
              </a:rPr>
              <a:t>Corso di Studio Magistrale in </a:t>
            </a:r>
            <a:r>
              <a:rPr lang="it-IT" altLang="it-IT" b="1" dirty="0" smtClean="0">
                <a:solidFill>
                  <a:schemeClr val="bg1"/>
                </a:solidFill>
                <a:latin typeface="Gill Sans MT" pitchFamily="34" charset="0"/>
              </a:rPr>
              <a:t>MATEMATICA</a:t>
            </a:r>
            <a:endParaRPr lang="it-IT" altLang="it-IT" dirty="0">
              <a:solidFill>
                <a:schemeClr val="bg1"/>
              </a:solidFill>
              <a:latin typeface="Gill Sans MT" pitchFamily="34" charset="0"/>
            </a:endParaRPr>
          </a:p>
          <a:p>
            <a:pPr marL="177800" indent="-177800">
              <a:lnSpc>
                <a:spcPct val="90000"/>
              </a:lnSpc>
            </a:pPr>
            <a:r>
              <a:rPr lang="en-US" altLang="it-IT" dirty="0"/>
              <a:t>http://www.unife.it/scienze/ls.matematica</a:t>
            </a:r>
          </a:p>
          <a:p>
            <a:pPr marL="177800" indent="-177800">
              <a:lnSpc>
                <a:spcPct val="90000"/>
              </a:lnSpc>
            </a:pPr>
            <a:endParaRPr lang="en-US" altLang="it-IT" sz="1600" dirty="0"/>
          </a:p>
          <a:p>
            <a:pPr marL="177800" indent="-177800">
              <a:lnSpc>
                <a:spcPct val="90000"/>
              </a:lnSpc>
            </a:pPr>
            <a:r>
              <a:rPr lang="en-US" altLang="it-IT" dirty="0" err="1">
                <a:solidFill>
                  <a:schemeClr val="bg1"/>
                </a:solidFill>
                <a:latin typeface="Gill Sans MT" pitchFamily="34" charset="0"/>
              </a:rPr>
              <a:t>Dottorato</a:t>
            </a:r>
            <a:r>
              <a:rPr lang="en-US" altLang="it-IT" sz="1600" dirty="0">
                <a:latin typeface="Gill Sans MT" pitchFamily="34" charset="0"/>
              </a:rPr>
              <a:t> </a:t>
            </a:r>
            <a:r>
              <a:rPr lang="en-US" altLang="it-IT" dirty="0">
                <a:solidFill>
                  <a:schemeClr val="bg1"/>
                </a:solidFill>
                <a:latin typeface="Gill Sans MT" pitchFamily="34" charset="0"/>
              </a:rPr>
              <a:t>di </a:t>
            </a:r>
            <a:r>
              <a:rPr lang="en-US" altLang="it-IT" dirty="0" err="1">
                <a:solidFill>
                  <a:schemeClr val="bg1"/>
                </a:solidFill>
                <a:latin typeface="Gill Sans MT" pitchFamily="34" charset="0"/>
              </a:rPr>
              <a:t>Ricerca</a:t>
            </a:r>
            <a:r>
              <a:rPr lang="en-US" altLang="it-IT" dirty="0">
                <a:solidFill>
                  <a:schemeClr val="bg1"/>
                </a:solidFill>
                <a:latin typeface="Gill Sans MT" pitchFamily="34" charset="0"/>
              </a:rPr>
              <a:t> in </a:t>
            </a:r>
            <a:r>
              <a:rPr lang="en-US" altLang="it-IT" b="1" dirty="0" err="1">
                <a:solidFill>
                  <a:schemeClr val="bg1"/>
                </a:solidFill>
                <a:latin typeface="Gill Sans MT" pitchFamily="34" charset="0"/>
              </a:rPr>
              <a:t>Matematica</a:t>
            </a:r>
            <a:r>
              <a:rPr lang="en-US" altLang="it-IT" b="1" dirty="0">
                <a:solidFill>
                  <a:schemeClr val="bg1"/>
                </a:solidFill>
                <a:latin typeface="Gill Sans MT" pitchFamily="34" charset="0"/>
              </a:rPr>
              <a:t> </a:t>
            </a:r>
          </a:p>
          <a:p>
            <a:pPr marL="177800" indent="-177800">
              <a:lnSpc>
                <a:spcPct val="90000"/>
              </a:lnSpc>
            </a:pPr>
            <a:r>
              <a:rPr lang="it-IT" altLang="it-IT" dirty="0">
                <a:latin typeface="Gill Sans MT" pitchFamily="34" charset="0"/>
              </a:rPr>
              <a:t>www.dmi.unife.it/dottorato</a:t>
            </a:r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250825" y="1628775"/>
            <a:ext cx="7634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2058" name="Immagine 12" descr="logo_unife_rotond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10937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AutoShape 18"/>
          <p:cNvSpPr>
            <a:spLocks noChangeArrowheads="1"/>
          </p:cNvSpPr>
          <p:nvPr/>
        </p:nvSpPr>
        <p:spPr bwMode="auto">
          <a:xfrm rot="-299422">
            <a:off x="398107" y="2851943"/>
            <a:ext cx="2592388" cy="177800"/>
          </a:xfrm>
          <a:prstGeom prst="lightningBol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2060" name="AutoShape 19"/>
          <p:cNvSpPr>
            <a:spLocks noChangeArrowheads="1"/>
          </p:cNvSpPr>
          <p:nvPr/>
        </p:nvSpPr>
        <p:spPr bwMode="auto">
          <a:xfrm rot="-299422">
            <a:off x="253644" y="3719735"/>
            <a:ext cx="2592387" cy="177800"/>
          </a:xfrm>
          <a:prstGeom prst="lightningBol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4716463" y="4365625"/>
            <a:ext cx="34559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b="1" dirty="0">
                <a:solidFill>
                  <a:srgbClr val="006600"/>
                </a:solidFill>
                <a:latin typeface="Gill Sans MT" pitchFamily="34" charset="0"/>
              </a:rPr>
              <a:t>I NOSTRI PUNTI DI FORZA:</a:t>
            </a:r>
            <a:r>
              <a:rPr lang="it-IT" altLang="it-IT" dirty="0">
                <a:solidFill>
                  <a:schemeClr val="bg1"/>
                </a:solidFill>
                <a:latin typeface="Gill Sans MT" pitchFamily="34" charset="0"/>
              </a:rPr>
              <a:t> </a:t>
            </a:r>
          </a:p>
          <a:p>
            <a:pPr algn="r">
              <a:spcBef>
                <a:spcPct val="50000"/>
              </a:spcBef>
            </a:pPr>
            <a:r>
              <a:rPr lang="it-IT" altLang="it-IT" dirty="0">
                <a:solidFill>
                  <a:schemeClr val="bg1"/>
                </a:solidFill>
                <a:latin typeface="Gill Sans MT" pitchFamily="34" charset="0"/>
              </a:rPr>
              <a:t>dimensione internazionale </a:t>
            </a:r>
          </a:p>
          <a:p>
            <a:pPr algn="r">
              <a:spcBef>
                <a:spcPct val="50000"/>
              </a:spcBef>
            </a:pPr>
            <a:r>
              <a:rPr lang="it-IT" altLang="it-IT" dirty="0">
                <a:solidFill>
                  <a:schemeClr val="bg1"/>
                </a:solidFill>
                <a:latin typeface="Gill Sans MT" pitchFamily="34" charset="0"/>
              </a:rPr>
              <a:t> didattica di qualità e </a:t>
            </a:r>
          </a:p>
          <a:p>
            <a:pPr algn="r">
              <a:spcBef>
                <a:spcPct val="50000"/>
              </a:spcBef>
            </a:pPr>
            <a:r>
              <a:rPr lang="it-IT" altLang="it-IT" dirty="0">
                <a:solidFill>
                  <a:schemeClr val="bg1"/>
                </a:solidFill>
                <a:latin typeface="Gill Sans MT" pitchFamily="34" charset="0"/>
              </a:rPr>
              <a:t>a misura di </a:t>
            </a:r>
            <a:r>
              <a:rPr lang="it-IT" altLang="it-IT" dirty="0" smtClean="0">
                <a:solidFill>
                  <a:schemeClr val="bg1"/>
                </a:solidFill>
                <a:latin typeface="Gill Sans MT" pitchFamily="34" charset="0"/>
              </a:rPr>
              <a:t>studente</a:t>
            </a:r>
          </a:p>
          <a:p>
            <a:pPr algn="r">
              <a:spcBef>
                <a:spcPct val="50000"/>
              </a:spcBef>
            </a:pPr>
            <a:r>
              <a:rPr lang="it-IT" altLang="it-IT" dirty="0" smtClean="0">
                <a:solidFill>
                  <a:schemeClr val="bg1"/>
                </a:solidFill>
                <a:latin typeface="Gill Sans MT" pitchFamily="34" charset="0"/>
              </a:rPr>
              <a:t>alto livello di occupazione al termine degli studi</a:t>
            </a:r>
            <a:endParaRPr lang="it-IT" altLang="it-IT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062" name="AutoShape 22"/>
          <p:cNvSpPr>
            <a:spLocks noChangeArrowheads="1"/>
          </p:cNvSpPr>
          <p:nvPr/>
        </p:nvSpPr>
        <p:spPr bwMode="auto">
          <a:xfrm>
            <a:off x="5148263" y="4903788"/>
            <a:ext cx="360362" cy="142875"/>
          </a:xfrm>
          <a:prstGeom prst="rightArrow">
            <a:avLst>
              <a:gd name="adj1" fmla="val 50000"/>
              <a:gd name="adj2" fmla="val 63055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2063" name="AutoShape 23"/>
          <p:cNvSpPr>
            <a:spLocks noChangeArrowheads="1"/>
          </p:cNvSpPr>
          <p:nvPr/>
        </p:nvSpPr>
        <p:spPr bwMode="auto">
          <a:xfrm>
            <a:off x="5724525" y="5302250"/>
            <a:ext cx="360363" cy="142875"/>
          </a:xfrm>
          <a:prstGeom prst="rightArrow">
            <a:avLst>
              <a:gd name="adj1" fmla="val 50000"/>
              <a:gd name="adj2" fmla="val 63056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altLang="it-IT">
              <a:solidFill>
                <a:schemeClr val="bg1"/>
              </a:solidFill>
            </a:endParaRPr>
          </a:p>
        </p:txBody>
      </p:sp>
      <p:sp>
        <p:nvSpPr>
          <p:cNvPr id="2064" name="AutoShape 20"/>
          <p:cNvSpPr>
            <a:spLocks noChangeArrowheads="1"/>
          </p:cNvSpPr>
          <p:nvPr/>
        </p:nvSpPr>
        <p:spPr bwMode="auto">
          <a:xfrm rot="-299422">
            <a:off x="500059" y="4537075"/>
            <a:ext cx="2592388" cy="177800"/>
          </a:xfrm>
          <a:prstGeom prst="lightningBol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17" name="AutoShape 23"/>
          <p:cNvSpPr>
            <a:spLocks noChangeArrowheads="1"/>
          </p:cNvSpPr>
          <p:nvPr/>
        </p:nvSpPr>
        <p:spPr bwMode="auto">
          <a:xfrm>
            <a:off x="4999831" y="6111019"/>
            <a:ext cx="360363" cy="142875"/>
          </a:xfrm>
          <a:prstGeom prst="rightArrow">
            <a:avLst>
              <a:gd name="adj1" fmla="val 50000"/>
              <a:gd name="adj2" fmla="val 63056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altLang="it-IT">
              <a:solidFill>
                <a:schemeClr val="bg1"/>
              </a:solidFill>
            </a:endParaRPr>
          </a:p>
        </p:txBody>
      </p:sp>
      <p:pic>
        <p:nvPicPr>
          <p:cNvPr id="18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724" y="2004420"/>
            <a:ext cx="2444208" cy="194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3" descr="esternoBloccoB-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5322481"/>
            <a:ext cx="1874948" cy="140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99</Words>
  <Application>Microsoft Office PowerPoint</Application>
  <PresentationFormat>Presentazione su schermo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Struttura predefinita</vt:lpstr>
      <vt:lpstr>Università degli Studi di Ferrara</vt:lpstr>
    </vt:vector>
  </TitlesOfParts>
  <Company>SEDE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Gambarini</dc:creator>
  <cp:lastModifiedBy>Sara Marangon</cp:lastModifiedBy>
  <cp:revision>33</cp:revision>
  <cp:lastPrinted>2014-02-04T14:25:42Z</cp:lastPrinted>
  <dcterms:created xsi:type="dcterms:W3CDTF">2009-02-09T12:47:00Z</dcterms:created>
  <dcterms:modified xsi:type="dcterms:W3CDTF">2016-01-19T07:23:08Z</dcterms:modified>
</cp:coreProperties>
</file>