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5" r:id="rId10"/>
    <p:sldId id="264" r:id="rId11"/>
    <p:sldId id="266" r:id="rId12"/>
    <p:sldId id="269" r:id="rId13"/>
    <p:sldId id="268" r:id="rId14"/>
    <p:sldId id="295" r:id="rId15"/>
    <p:sldId id="271" r:id="rId16"/>
    <p:sldId id="270" r:id="rId17"/>
    <p:sldId id="272" r:id="rId18"/>
    <p:sldId id="273" r:id="rId19"/>
    <p:sldId id="277" r:id="rId20"/>
    <p:sldId id="276" r:id="rId21"/>
    <p:sldId id="284" r:id="rId22"/>
    <p:sldId id="278" r:id="rId23"/>
    <p:sldId id="279" r:id="rId24"/>
    <p:sldId id="280" r:id="rId25"/>
    <p:sldId id="281" r:id="rId26"/>
    <p:sldId id="282" r:id="rId27"/>
    <p:sldId id="283" r:id="rId28"/>
    <p:sldId id="286" r:id="rId29"/>
    <p:sldId id="285" r:id="rId30"/>
    <p:sldId id="287" r:id="rId31"/>
    <p:sldId id="288" r:id="rId32"/>
    <p:sldId id="289" r:id="rId33"/>
    <p:sldId id="290" r:id="rId34"/>
    <p:sldId id="292" r:id="rId35"/>
    <p:sldId id="296" r:id="rId36"/>
    <p:sldId id="293" r:id="rId37"/>
    <p:sldId id="294"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3" autoAdjust="0"/>
    <p:restoredTop sz="92549" autoAdjust="0"/>
  </p:normalViewPr>
  <p:slideViewPr>
    <p:cSldViewPr snapToGrid="0">
      <p:cViewPr varScale="1">
        <p:scale>
          <a:sx n="73" d="100"/>
          <a:sy n="73" d="100"/>
        </p:scale>
        <p:origin x="4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B7AC1-EEAA-4D31-861D-79F48DDA31FE}" type="datetimeFigureOut">
              <a:rPr lang="it-IT" smtClean="0"/>
              <a:t>25/05/2020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262D1-C198-4AB1-B154-E7402C7CF2F9}" type="slidenum">
              <a:rPr lang="it-IT" smtClean="0"/>
              <a:t>‹N›</a:t>
            </a:fld>
            <a:endParaRPr lang="it-IT"/>
          </a:p>
        </p:txBody>
      </p:sp>
    </p:spTree>
    <p:extLst>
      <p:ext uri="{BB962C8B-B14F-4D97-AF65-F5344CB8AC3E}">
        <p14:creationId xmlns:p14="http://schemas.microsoft.com/office/powerpoint/2010/main" val="3026807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quadro teorico di T&amp;C non sembra ci consenta di descrivere questa forma di ragionamento</a:t>
            </a:r>
          </a:p>
        </p:txBody>
      </p:sp>
      <p:sp>
        <p:nvSpPr>
          <p:cNvPr id="4" name="Segnaposto numero diapositiva 3"/>
          <p:cNvSpPr>
            <a:spLocks noGrp="1"/>
          </p:cNvSpPr>
          <p:nvPr>
            <p:ph type="sldNum" sz="quarter" idx="5"/>
          </p:nvPr>
        </p:nvSpPr>
        <p:spPr/>
        <p:txBody>
          <a:bodyPr/>
          <a:lstStyle/>
          <a:p>
            <a:fld id="{FFC262D1-C198-4AB1-B154-E7402C7CF2F9}" type="slidenum">
              <a:rPr lang="it-IT" smtClean="0"/>
              <a:t>11</a:t>
            </a:fld>
            <a:endParaRPr lang="it-IT"/>
          </a:p>
        </p:txBody>
      </p:sp>
    </p:spTree>
    <p:extLst>
      <p:ext uri="{BB962C8B-B14F-4D97-AF65-F5344CB8AC3E}">
        <p14:creationId xmlns:p14="http://schemas.microsoft.com/office/powerpoint/2010/main" val="178303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FC262D1-C198-4AB1-B154-E7402C7CF2F9}" type="slidenum">
              <a:rPr lang="it-IT" smtClean="0"/>
              <a:t>36</a:t>
            </a:fld>
            <a:endParaRPr lang="it-IT"/>
          </a:p>
        </p:txBody>
      </p:sp>
    </p:spTree>
    <p:extLst>
      <p:ext uri="{BB962C8B-B14F-4D97-AF65-F5344CB8AC3E}">
        <p14:creationId xmlns:p14="http://schemas.microsoft.com/office/powerpoint/2010/main" val="23976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99E87D-208C-4DCF-84F0-EA1493900E9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8F3C882-FE26-4C50-AEDF-7CAAA3C70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A87B35F-B704-41DE-966D-B6B1F45AB544}"/>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5" name="Segnaposto piè di pagina 4">
            <a:extLst>
              <a:ext uri="{FF2B5EF4-FFF2-40B4-BE49-F238E27FC236}">
                <a16:creationId xmlns:a16="http://schemas.microsoft.com/office/drawing/2014/main" id="{101F35B0-B740-464E-BD22-7BD2316F104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CC45E6F-D2DB-457F-82CD-DA304A8421A1}"/>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55643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60712D-489F-49D2-AAA4-5BC553427E6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018362B-B83E-4F06-8FE1-29EADF453B9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E3CE4B9-000E-48B8-A025-FD019D98E26A}"/>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5" name="Segnaposto piè di pagina 4">
            <a:extLst>
              <a:ext uri="{FF2B5EF4-FFF2-40B4-BE49-F238E27FC236}">
                <a16:creationId xmlns:a16="http://schemas.microsoft.com/office/drawing/2014/main" id="{DCCB4C37-45FD-460F-A05C-37676CBF08B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DCE5940-AA32-4289-BEC4-C8B2F00084DC}"/>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1653073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1914525-3731-460E-967C-D97F569F6A7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A9F1D29-D2E5-4A6A-BFCD-052E4F474D1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A84294-C775-40C8-8C71-2294C4AC09D4}"/>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5" name="Segnaposto piè di pagina 4">
            <a:extLst>
              <a:ext uri="{FF2B5EF4-FFF2-40B4-BE49-F238E27FC236}">
                <a16:creationId xmlns:a16="http://schemas.microsoft.com/office/drawing/2014/main" id="{F4702134-530A-4926-9CF6-23A519593FA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4080EE-6CE3-4256-AA16-15BE60CC8A51}"/>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363908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6291A1-6F40-4E20-A039-66CD53804E3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CF8112A-6C8D-43D1-A81C-30D0BC8A4ED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D807E50-52C6-4D97-91FE-648A87EDCF33}"/>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5" name="Segnaposto piè di pagina 4">
            <a:extLst>
              <a:ext uri="{FF2B5EF4-FFF2-40B4-BE49-F238E27FC236}">
                <a16:creationId xmlns:a16="http://schemas.microsoft.com/office/drawing/2014/main" id="{7F941904-7933-4E59-B873-1C842DE036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DBCB3F9-10D0-4036-AB0B-39EB089EE20F}"/>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281707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B95094-2049-4FEF-9368-ABECD6EBCA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3166932-E592-4A69-957C-ADCCCB6F6D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CE3AFE8-6DD1-4D60-8606-B170DCFF942C}"/>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5" name="Segnaposto piè di pagina 4">
            <a:extLst>
              <a:ext uri="{FF2B5EF4-FFF2-40B4-BE49-F238E27FC236}">
                <a16:creationId xmlns:a16="http://schemas.microsoft.com/office/drawing/2014/main" id="{2264B5B4-1DAF-4FEB-9519-7F641C62B7B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076D3A-7254-4F69-995D-4857860BF18B}"/>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3465243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AFB2EA-E15E-4FA3-B4F4-D17AF568E3A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D614B7A-2C85-4F78-BEED-8E815A2A8FA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83273F1-690C-405F-A9E2-D0838E2D9B1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97AE71E-7F5F-4519-BB99-D51C40C410B1}"/>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6" name="Segnaposto piè di pagina 5">
            <a:extLst>
              <a:ext uri="{FF2B5EF4-FFF2-40B4-BE49-F238E27FC236}">
                <a16:creationId xmlns:a16="http://schemas.microsoft.com/office/drawing/2014/main" id="{65E91F77-3526-4152-8A5E-DBD56A43C6C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9AC95DA-0537-4538-8DEC-E20C5368CCA2}"/>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385006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63432-0CA0-4FCA-9D2D-BE1144D928A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5E290B2-E882-4A5E-A88B-1C5AE2335E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BEAB734-0050-45C0-BB10-5879D85DF7E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8B32DB3-1779-44ED-BA87-321EACC50E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D2BE10A-11B4-40A2-9DEA-7A3191685CB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056BC36-9A1B-4FC2-895B-3EC0E1CAE3D3}"/>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8" name="Segnaposto piè di pagina 7">
            <a:extLst>
              <a:ext uri="{FF2B5EF4-FFF2-40B4-BE49-F238E27FC236}">
                <a16:creationId xmlns:a16="http://schemas.microsoft.com/office/drawing/2014/main" id="{1D18FB5D-727F-438B-99A9-48F7BE8914E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A7A64DD-7E03-4B33-AB34-564D6F83BB4C}"/>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2875243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52D820-B9EE-43FE-92DD-DDD80EF02BE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CC77C53-9427-4D9A-86CB-94D472D4D625}"/>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4" name="Segnaposto piè di pagina 3">
            <a:extLst>
              <a:ext uri="{FF2B5EF4-FFF2-40B4-BE49-F238E27FC236}">
                <a16:creationId xmlns:a16="http://schemas.microsoft.com/office/drawing/2014/main" id="{14774F72-1202-4B2E-9F28-45BD85CDE07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191FF0D-A782-49A1-A195-82C60DE42EE0}"/>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264377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6955D8C-5995-4918-A4CC-9A92D23C1189}"/>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3" name="Segnaposto piè di pagina 2">
            <a:extLst>
              <a:ext uri="{FF2B5EF4-FFF2-40B4-BE49-F238E27FC236}">
                <a16:creationId xmlns:a16="http://schemas.microsoft.com/office/drawing/2014/main" id="{D0795D5B-B1B0-45BB-9458-A9857485F62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2064886-4323-4F1A-A44E-2ACECE04C177}"/>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1197908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CD4E6C-C30C-4F5C-8E9B-42A48A99342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894D5D8-7581-4BFD-834E-5BB4D97427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991ED64-5F48-4873-AC80-DBE5B14F3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7BBC6D7-4D18-45C5-AD04-643322C53C90}"/>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6" name="Segnaposto piè di pagina 5">
            <a:extLst>
              <a:ext uri="{FF2B5EF4-FFF2-40B4-BE49-F238E27FC236}">
                <a16:creationId xmlns:a16="http://schemas.microsoft.com/office/drawing/2014/main" id="{4C9FDA44-B3A7-42F5-9D7C-DADFA4DD05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C31A216-2DD7-4429-8900-A020B71A5377}"/>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72904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EE9800-866C-4BE2-850B-B244BDE0F19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E9599D6-3B97-4CDA-8985-197E85A04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E994D56-ADFD-4B96-B8E6-BB1782878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2AFE78C-695B-49A4-B782-2AF3139E95EB}"/>
              </a:ext>
            </a:extLst>
          </p:cNvPr>
          <p:cNvSpPr>
            <a:spLocks noGrp="1"/>
          </p:cNvSpPr>
          <p:nvPr>
            <p:ph type="dt" sz="half" idx="10"/>
          </p:nvPr>
        </p:nvSpPr>
        <p:spPr/>
        <p:txBody>
          <a:bodyPr/>
          <a:lstStyle/>
          <a:p>
            <a:fld id="{0F9472F3-5868-44B5-8810-2CF607696CDD}" type="datetimeFigureOut">
              <a:rPr lang="it-IT" smtClean="0"/>
              <a:t>25/05/2020</a:t>
            </a:fld>
            <a:endParaRPr lang="it-IT"/>
          </a:p>
        </p:txBody>
      </p:sp>
      <p:sp>
        <p:nvSpPr>
          <p:cNvPr id="6" name="Segnaposto piè di pagina 5">
            <a:extLst>
              <a:ext uri="{FF2B5EF4-FFF2-40B4-BE49-F238E27FC236}">
                <a16:creationId xmlns:a16="http://schemas.microsoft.com/office/drawing/2014/main" id="{FF7E1D61-106A-4B4C-8C57-49157A3F0EE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E7E3C90-7F3C-4F19-A9B5-104C9BD32DCA}"/>
              </a:ext>
            </a:extLst>
          </p:cNvPr>
          <p:cNvSpPr>
            <a:spLocks noGrp="1"/>
          </p:cNvSpPr>
          <p:nvPr>
            <p:ph type="sldNum" sz="quarter" idx="12"/>
          </p:nvPr>
        </p:nvSpPr>
        <p:spPr/>
        <p:txBody>
          <a:bodyPr/>
          <a:lstStyle/>
          <a:p>
            <a:fld id="{3BC2D9FB-408D-4AAC-95C4-B798A8E8D49D}" type="slidenum">
              <a:rPr lang="it-IT" smtClean="0"/>
              <a:t>‹N›</a:t>
            </a:fld>
            <a:endParaRPr lang="it-IT"/>
          </a:p>
        </p:txBody>
      </p:sp>
    </p:spTree>
    <p:extLst>
      <p:ext uri="{BB962C8B-B14F-4D97-AF65-F5344CB8AC3E}">
        <p14:creationId xmlns:p14="http://schemas.microsoft.com/office/powerpoint/2010/main" val="244899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37DFAF0-03FF-493C-A36F-7C904DDF49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844191B-77CC-4583-9C88-E33AF75039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BC78E43-57CF-4650-BD94-49E7F0180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472F3-5868-44B5-8810-2CF607696CDD}" type="datetimeFigureOut">
              <a:rPr lang="it-IT" smtClean="0"/>
              <a:t>25/05/2020</a:t>
            </a:fld>
            <a:endParaRPr lang="it-IT"/>
          </a:p>
        </p:txBody>
      </p:sp>
      <p:sp>
        <p:nvSpPr>
          <p:cNvPr id="5" name="Segnaposto piè di pagina 4">
            <a:extLst>
              <a:ext uri="{FF2B5EF4-FFF2-40B4-BE49-F238E27FC236}">
                <a16:creationId xmlns:a16="http://schemas.microsoft.com/office/drawing/2014/main" id="{BBF465AB-BD75-4653-8C52-7B28855230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A6B8875-4089-40CF-AF71-415BD92A2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2D9FB-408D-4AAC-95C4-B798A8E8D49D}" type="slidenum">
              <a:rPr lang="it-IT" smtClean="0"/>
              <a:t>‹N›</a:t>
            </a:fld>
            <a:endParaRPr lang="it-IT"/>
          </a:p>
        </p:txBody>
      </p:sp>
    </p:spTree>
    <p:extLst>
      <p:ext uri="{BB962C8B-B14F-4D97-AF65-F5344CB8AC3E}">
        <p14:creationId xmlns:p14="http://schemas.microsoft.com/office/powerpoint/2010/main" val="3448045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pxhere.com/it/photo/102050"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hyperlink" Target="https://teacher.desmos.com/waterline/walkthrough#Evaporation" TargetMode="External"/><Relationship Id="rId4" Type="http://schemas.openxmlformats.org/officeDocument/2006/relationships/hyperlink" Target="https://teacher.desmos.com/waterline/walkthrough#Erlenmeye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pubblica.it/cronaca/2019/06/27/news/meteo-229750255/"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ilmeteo.i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demonstrations.wolfram.com/ReadingAPsychrometricChar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nimbus.it/faq/030609indicecalore.ht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1567AB-D1C8-4AE0-8112-B3FEC6C4AA7F}"/>
              </a:ext>
            </a:extLst>
          </p:cNvPr>
          <p:cNvSpPr>
            <a:spLocks noGrp="1"/>
          </p:cNvSpPr>
          <p:nvPr>
            <p:ph type="ctrTitle"/>
          </p:nvPr>
        </p:nvSpPr>
        <p:spPr>
          <a:xfrm>
            <a:off x="7866078" y="2333630"/>
            <a:ext cx="3685841" cy="1588983"/>
          </a:xfrm>
        </p:spPr>
        <p:txBody>
          <a:bodyPr>
            <a:normAutofit/>
          </a:bodyPr>
          <a:lstStyle/>
          <a:p>
            <a:pPr algn="l"/>
            <a:r>
              <a:rPr lang="it-IT" sz="4200" b="1" dirty="0"/>
              <a:t>La nozione di co-variazione</a:t>
            </a:r>
            <a:br>
              <a:rPr lang="it-IT" sz="4200" dirty="0"/>
            </a:br>
            <a:r>
              <a:rPr lang="it-IT" sz="2000" dirty="0"/>
              <a:t>Dalla teoria alla pratica in aula</a:t>
            </a:r>
          </a:p>
        </p:txBody>
      </p:sp>
      <p:sp>
        <p:nvSpPr>
          <p:cNvPr id="3" name="Sottotitolo 2">
            <a:extLst>
              <a:ext uri="{FF2B5EF4-FFF2-40B4-BE49-F238E27FC236}">
                <a16:creationId xmlns:a16="http://schemas.microsoft.com/office/drawing/2014/main" id="{D03CDE2E-6BBE-4C7F-8007-DE46D69430DF}"/>
              </a:ext>
            </a:extLst>
          </p:cNvPr>
          <p:cNvSpPr>
            <a:spLocks noGrp="1"/>
          </p:cNvSpPr>
          <p:nvPr>
            <p:ph type="subTitle" idx="1"/>
          </p:nvPr>
        </p:nvSpPr>
        <p:spPr>
          <a:xfrm>
            <a:off x="7866078" y="4087207"/>
            <a:ext cx="3685841" cy="1810686"/>
          </a:xfrm>
        </p:spPr>
        <p:txBody>
          <a:bodyPr>
            <a:normAutofit/>
          </a:bodyPr>
          <a:lstStyle/>
          <a:p>
            <a:pPr algn="l"/>
            <a:r>
              <a:rPr lang="it-IT" sz="1800" dirty="0"/>
              <a:t>Sara Bagossi – sara.bagossi@unife.it</a:t>
            </a:r>
          </a:p>
          <a:p>
            <a:pPr algn="l"/>
            <a:r>
              <a:rPr lang="it-IT" sz="1800" dirty="0" err="1"/>
              <a:t>Mathesis</a:t>
            </a:r>
            <a:r>
              <a:rPr lang="it-IT" sz="1800" dirty="0"/>
              <a:t> Ferrara – 25 Maggio 2020</a:t>
            </a:r>
          </a:p>
        </p:txBody>
      </p:sp>
      <p:pic>
        <p:nvPicPr>
          <p:cNvPr id="4" name="Immagine 3" descr="Immagine che contiene contenitore, vetro, tavolo, sedendo&#10;&#10;Descrizione generata automaticamente">
            <a:extLst>
              <a:ext uri="{FF2B5EF4-FFF2-40B4-BE49-F238E27FC236}">
                <a16:creationId xmlns:a16="http://schemas.microsoft.com/office/drawing/2014/main" id="{133B9F29-A260-41E2-BB5A-81D0D4C790AE}"/>
              </a:ext>
            </a:extLst>
          </p:cNvPr>
          <p:cNvPicPr>
            <a:picLocks noChangeAspect="1"/>
          </p:cNvPicPr>
          <p:nvPr/>
        </p:nvPicPr>
        <p:blipFill rotWithShape="1">
          <a:blip r:embed="rId2"/>
          <a:srcRect l="14418" r="4233" b="3"/>
          <a:stretch/>
        </p:blipFill>
        <p:spPr>
          <a:xfrm>
            <a:off x="0" y="0"/>
            <a:ext cx="3696822" cy="2556149"/>
          </a:xfrm>
          <a:prstGeom prst="rect">
            <a:avLst/>
          </a:prstGeom>
        </p:spPr>
      </p:pic>
      <p:pic>
        <p:nvPicPr>
          <p:cNvPr id="5" name="Immagine 4" descr="Immagine che contiene pioggia, natura, coperto, sciando&#10;&#10;Descrizione generata automaticamente">
            <a:extLst>
              <a:ext uri="{FF2B5EF4-FFF2-40B4-BE49-F238E27FC236}">
                <a16:creationId xmlns:a16="http://schemas.microsoft.com/office/drawing/2014/main" id="{6E11B03C-8DDF-4D57-A831-27B22C479757}"/>
              </a:ext>
            </a:extLst>
          </p:cNvPr>
          <p:cNvPicPr>
            <a:picLocks noChangeAspect="1"/>
          </p:cNvPicPr>
          <p:nvPr/>
        </p:nvPicPr>
        <p:blipFill rotWithShape="1">
          <a:blip r:embed="rId3"/>
          <a:srcRect l="3381" r="-5" b="-5"/>
          <a:stretch/>
        </p:blipFill>
        <p:spPr>
          <a:xfrm>
            <a:off x="3857689" y="10"/>
            <a:ext cx="3696821" cy="2544407"/>
          </a:xfrm>
          <a:prstGeom prst="rect">
            <a:avLst/>
          </a:prstGeom>
        </p:spPr>
      </p:pic>
      <p:pic>
        <p:nvPicPr>
          <p:cNvPr id="1026" name="Picture 2" descr="Immagine che contiene verde, cibo, largo, tavolo&#10;&#10;Descrizione generata automaticamente">
            <a:extLst>
              <a:ext uri="{FF2B5EF4-FFF2-40B4-BE49-F238E27FC236}">
                <a16:creationId xmlns:a16="http://schemas.microsoft.com/office/drawing/2014/main" id="{80A21D23-4538-4641-A010-6BA26974E4FE}"/>
              </a:ext>
            </a:extLst>
          </p:cNvPr>
          <p:cNvPicPr>
            <a:picLocks noChangeAspect="1" noChangeArrowheads="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043" r="-1" b="7757"/>
          <a:stretch/>
        </p:blipFill>
        <p:spPr bwMode="auto">
          <a:xfrm>
            <a:off x="20" y="2697480"/>
            <a:ext cx="7554490" cy="4160520"/>
          </a:xfrm>
          <a:prstGeom prst="rect">
            <a:avLst/>
          </a:prstGeom>
          <a:noFill/>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4C926754-442D-4B53-A993-1A758431FE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78378" y="4003046"/>
            <a:ext cx="3383280" cy="0"/>
          </a:xfrm>
          <a:prstGeom prst="line">
            <a:avLst/>
          </a:prstGeom>
          <a:ln w="19050">
            <a:solidFill>
              <a:srgbClr val="5EE6FF"/>
            </a:solidFill>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1572F6BB-84E2-46ED-9FF3-D196D6526902}"/>
              </a:ext>
            </a:extLst>
          </p:cNvPr>
          <p:cNvPicPr>
            <a:picLocks noChangeAspect="1"/>
          </p:cNvPicPr>
          <p:nvPr/>
        </p:nvPicPr>
        <p:blipFill>
          <a:blip r:embed="rId6"/>
          <a:stretch>
            <a:fillRect/>
          </a:stretch>
        </p:blipFill>
        <p:spPr>
          <a:xfrm>
            <a:off x="10191750" y="6191250"/>
            <a:ext cx="1819274" cy="490413"/>
          </a:xfrm>
          <a:prstGeom prst="rect">
            <a:avLst/>
          </a:prstGeom>
        </p:spPr>
      </p:pic>
      <p:pic>
        <p:nvPicPr>
          <p:cNvPr id="1030" name="Picture 6">
            <a:extLst>
              <a:ext uri="{FF2B5EF4-FFF2-40B4-BE49-F238E27FC236}">
                <a16:creationId xmlns:a16="http://schemas.microsoft.com/office/drawing/2014/main" id="{5EEC64FA-1223-4574-8EB8-12D6F29102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3285" y="190749"/>
            <a:ext cx="1216746" cy="12143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5307452-51C5-4D2A-9EF8-EACD9A0FD4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6241" y="176337"/>
            <a:ext cx="1086034"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26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AF18681-294F-462F-A772-3CB0AB298AB0}"/>
              </a:ext>
            </a:extLst>
          </p:cNvPr>
          <p:cNvSpPr/>
          <p:nvPr/>
        </p:nvSpPr>
        <p:spPr>
          <a:xfrm>
            <a:off x="5977217" y="3244334"/>
            <a:ext cx="237566" cy="369332"/>
          </a:xfrm>
          <a:prstGeom prst="rect">
            <a:avLst/>
          </a:prstGeom>
        </p:spPr>
        <p:txBody>
          <a:bodyPr wrap="none">
            <a:spAutoFit/>
          </a:bodyPr>
          <a:lstStyle/>
          <a:p>
            <a:r>
              <a:rPr lang="it-IT" dirty="0"/>
              <a:t> </a:t>
            </a:r>
          </a:p>
        </p:txBody>
      </p:sp>
      <p:sp>
        <p:nvSpPr>
          <p:cNvPr id="3" name="Titolo 2">
            <a:extLst>
              <a:ext uri="{FF2B5EF4-FFF2-40B4-BE49-F238E27FC236}">
                <a16:creationId xmlns:a16="http://schemas.microsoft.com/office/drawing/2014/main" id="{661E24C8-9446-43AA-B84D-1107BCAA4F07}"/>
              </a:ext>
            </a:extLst>
          </p:cNvPr>
          <p:cNvSpPr>
            <a:spLocks noGrp="1"/>
          </p:cNvSpPr>
          <p:nvPr>
            <p:ph type="title"/>
          </p:nvPr>
        </p:nvSpPr>
        <p:spPr/>
        <p:txBody>
          <a:bodyPr/>
          <a:lstStyle/>
          <a:p>
            <a:r>
              <a:rPr lang="it-IT" dirty="0"/>
              <a:t>Una definizione </a:t>
            </a:r>
            <a:r>
              <a:rPr lang="it-IT" i="1" dirty="0"/>
              <a:t>statica</a:t>
            </a:r>
            <a:r>
              <a:rPr lang="it-IT" dirty="0"/>
              <a:t> di funzione</a:t>
            </a:r>
          </a:p>
        </p:txBody>
      </p:sp>
      <p:pic>
        <p:nvPicPr>
          <p:cNvPr id="2050" name="Picture 2">
            <a:extLst>
              <a:ext uri="{FF2B5EF4-FFF2-40B4-BE49-F238E27FC236}">
                <a16:creationId xmlns:a16="http://schemas.microsoft.com/office/drawing/2014/main" id="{AE68FFA0-489C-4160-B235-7A4E73020E1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65812" y="1634919"/>
            <a:ext cx="4373181"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8391E85-11E6-4B9A-90E5-62E85AC3DDF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57795" y="1418683"/>
            <a:ext cx="4248354" cy="2194983"/>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861C4DD1-8E4E-4D01-802F-66579A2FAA67}"/>
              </a:ext>
            </a:extLst>
          </p:cNvPr>
          <p:cNvSpPr/>
          <p:nvPr/>
        </p:nvSpPr>
        <p:spPr>
          <a:xfrm>
            <a:off x="838200" y="3795007"/>
            <a:ext cx="5139017" cy="1200329"/>
          </a:xfrm>
          <a:prstGeom prst="rect">
            <a:avLst/>
          </a:prstGeom>
        </p:spPr>
        <p:txBody>
          <a:bodyPr wrap="square">
            <a:spAutoFit/>
          </a:bodyPr>
          <a:lstStyle/>
          <a:p>
            <a:pPr algn="just">
              <a:spcAft>
                <a:spcPts val="1600"/>
              </a:spcAft>
            </a:pPr>
            <a:r>
              <a:rPr lang="it-IT" dirty="0">
                <a:solidFill>
                  <a:srgbClr val="000000"/>
                </a:solidFill>
                <a:latin typeface="Times New Roman" panose="02020603050405020304" pitchFamily="18" charset="0"/>
              </a:rPr>
              <a:t>«I valori di una variabile possono essere determinati unicamente dai valori di un’altra con una precisa legge di corrispondenza tra x e y che può essere espressa chiaramente ». (</a:t>
            </a:r>
            <a:r>
              <a:rPr lang="it-IT" dirty="0" err="1">
                <a:solidFill>
                  <a:srgbClr val="000000"/>
                </a:solidFill>
                <a:latin typeface="Times New Roman" panose="02020603050405020304" pitchFamily="18" charset="0"/>
              </a:rPr>
              <a:t>Dirichlet</a:t>
            </a:r>
            <a:r>
              <a:rPr lang="it-IT" dirty="0">
                <a:solidFill>
                  <a:srgbClr val="000000"/>
                </a:solidFill>
                <a:latin typeface="Times New Roman" panose="02020603050405020304" pitchFamily="18" charset="0"/>
              </a:rPr>
              <a:t>, 1838)            </a:t>
            </a:r>
            <a:endParaRPr lang="it-IT" dirty="0"/>
          </a:p>
        </p:txBody>
      </p:sp>
      <p:sp>
        <p:nvSpPr>
          <p:cNvPr id="8" name="Rettangolo 7">
            <a:extLst>
              <a:ext uri="{FF2B5EF4-FFF2-40B4-BE49-F238E27FC236}">
                <a16:creationId xmlns:a16="http://schemas.microsoft.com/office/drawing/2014/main" id="{E840A9C4-7743-4759-A9B0-CA325C3EB027}"/>
              </a:ext>
            </a:extLst>
          </p:cNvPr>
          <p:cNvSpPr/>
          <p:nvPr/>
        </p:nvSpPr>
        <p:spPr>
          <a:xfrm>
            <a:off x="6096000" y="3795007"/>
            <a:ext cx="5429491" cy="2862322"/>
          </a:xfrm>
          <a:prstGeom prst="rect">
            <a:avLst/>
          </a:prstGeom>
        </p:spPr>
        <p:txBody>
          <a:bodyPr wrap="square">
            <a:spAutoFit/>
          </a:bodyPr>
          <a:lstStyle/>
          <a:p>
            <a:pPr algn="just">
              <a:spcAft>
                <a:spcPts val="1600"/>
              </a:spcAft>
            </a:pPr>
            <a:r>
              <a:rPr lang="it-IT" dirty="0">
                <a:solidFill>
                  <a:srgbClr val="000000"/>
                </a:solidFill>
                <a:latin typeface="Times New Roman" panose="02020603050405020304" pitchFamily="18" charset="0"/>
              </a:rPr>
              <a:t>«Siano </a:t>
            </a:r>
            <a:r>
              <a:rPr lang="it-IT" i="1" dirty="0">
                <a:solidFill>
                  <a:srgbClr val="000000"/>
                </a:solidFill>
                <a:latin typeface="Times New Roman" panose="02020603050405020304" pitchFamily="18" charset="0"/>
              </a:rPr>
              <a:t>E</a:t>
            </a:r>
            <a:r>
              <a:rPr lang="it-IT" dirty="0">
                <a:solidFill>
                  <a:srgbClr val="000000"/>
                </a:solidFill>
                <a:latin typeface="Times New Roman" panose="02020603050405020304" pitchFamily="18" charset="0"/>
              </a:rPr>
              <a:t> </a:t>
            </a:r>
            <a:r>
              <a:rPr lang="it-IT" dirty="0" err="1">
                <a:solidFill>
                  <a:srgbClr val="000000"/>
                </a:solidFill>
                <a:latin typeface="Times New Roman" panose="02020603050405020304" pitchFamily="18" charset="0"/>
              </a:rPr>
              <a:t>e</a:t>
            </a:r>
            <a:r>
              <a:rPr lang="it-IT" dirty="0">
                <a:solidFill>
                  <a:srgbClr val="000000"/>
                </a:solidFill>
                <a:latin typeface="Times New Roman" panose="02020603050405020304" pitchFamily="18" charset="0"/>
              </a:rPr>
              <a:t> </a:t>
            </a:r>
            <a:r>
              <a:rPr lang="it-IT" i="1" dirty="0">
                <a:solidFill>
                  <a:srgbClr val="000000"/>
                </a:solidFill>
                <a:latin typeface="Times New Roman" panose="02020603050405020304" pitchFamily="18" charset="0"/>
              </a:rPr>
              <a:t>F</a:t>
            </a:r>
            <a:r>
              <a:rPr lang="it-IT" dirty="0">
                <a:solidFill>
                  <a:srgbClr val="000000"/>
                </a:solidFill>
                <a:latin typeface="Times New Roman" panose="02020603050405020304" pitchFamily="18" charset="0"/>
              </a:rPr>
              <a:t> due insiemi distinti o no. Una relazione fra una variabile </a:t>
            </a:r>
            <a:r>
              <a:rPr lang="it-IT" i="1" dirty="0">
                <a:solidFill>
                  <a:srgbClr val="000000"/>
                </a:solidFill>
                <a:latin typeface="Times New Roman" panose="02020603050405020304" pitchFamily="18" charset="0"/>
              </a:rPr>
              <a:t>x</a:t>
            </a:r>
            <a:r>
              <a:rPr lang="it-IT" dirty="0">
                <a:solidFill>
                  <a:srgbClr val="000000"/>
                </a:solidFill>
                <a:latin typeface="Times New Roman" panose="02020603050405020304" pitchFamily="18" charset="0"/>
              </a:rPr>
              <a:t> di </a:t>
            </a:r>
            <a:r>
              <a:rPr lang="it-IT" i="1" dirty="0">
                <a:solidFill>
                  <a:srgbClr val="000000"/>
                </a:solidFill>
                <a:latin typeface="Times New Roman" panose="02020603050405020304" pitchFamily="18" charset="0"/>
              </a:rPr>
              <a:t>E</a:t>
            </a:r>
            <a:r>
              <a:rPr lang="it-IT" dirty="0">
                <a:solidFill>
                  <a:srgbClr val="000000"/>
                </a:solidFill>
                <a:latin typeface="Times New Roman" panose="02020603050405020304" pitchFamily="18" charset="0"/>
              </a:rPr>
              <a:t> </a:t>
            </a:r>
            <a:r>
              <a:rPr lang="it-IT" dirty="0" err="1">
                <a:solidFill>
                  <a:srgbClr val="000000"/>
                </a:solidFill>
                <a:latin typeface="Times New Roman" panose="02020603050405020304" pitchFamily="18" charset="0"/>
              </a:rPr>
              <a:t>e</a:t>
            </a:r>
            <a:r>
              <a:rPr lang="it-IT" dirty="0">
                <a:solidFill>
                  <a:srgbClr val="000000"/>
                </a:solidFill>
                <a:latin typeface="Times New Roman" panose="02020603050405020304" pitchFamily="18" charset="0"/>
              </a:rPr>
              <a:t> una variabile </a:t>
            </a:r>
            <a:r>
              <a:rPr lang="it-IT" i="1" dirty="0">
                <a:solidFill>
                  <a:srgbClr val="000000"/>
                </a:solidFill>
                <a:latin typeface="Times New Roman" panose="02020603050405020304" pitchFamily="18" charset="0"/>
              </a:rPr>
              <a:t>y</a:t>
            </a:r>
            <a:r>
              <a:rPr lang="it-IT" dirty="0">
                <a:solidFill>
                  <a:srgbClr val="000000"/>
                </a:solidFill>
                <a:latin typeface="Times New Roman" panose="02020603050405020304" pitchFamily="18" charset="0"/>
              </a:rPr>
              <a:t> di </a:t>
            </a:r>
            <a:r>
              <a:rPr lang="it-IT" i="1" dirty="0">
                <a:solidFill>
                  <a:srgbClr val="000000"/>
                </a:solidFill>
                <a:latin typeface="Times New Roman" panose="02020603050405020304" pitchFamily="18" charset="0"/>
              </a:rPr>
              <a:t>F</a:t>
            </a:r>
            <a:r>
              <a:rPr lang="it-IT" dirty="0">
                <a:solidFill>
                  <a:srgbClr val="000000"/>
                </a:solidFill>
                <a:latin typeface="Times New Roman" panose="02020603050405020304" pitchFamily="18" charset="0"/>
              </a:rPr>
              <a:t> è detta relazione funzionale di </a:t>
            </a:r>
            <a:r>
              <a:rPr lang="it-IT" i="1" dirty="0">
                <a:solidFill>
                  <a:srgbClr val="000000"/>
                </a:solidFill>
                <a:latin typeface="Times New Roman" panose="02020603050405020304" pitchFamily="18" charset="0"/>
              </a:rPr>
              <a:t>E</a:t>
            </a:r>
            <a:r>
              <a:rPr lang="it-IT" dirty="0">
                <a:solidFill>
                  <a:srgbClr val="000000"/>
                </a:solidFill>
                <a:latin typeface="Times New Roman" panose="02020603050405020304" pitchFamily="18" charset="0"/>
              </a:rPr>
              <a:t> verso </a:t>
            </a:r>
            <a:r>
              <a:rPr lang="it-IT" i="1" dirty="0">
                <a:solidFill>
                  <a:srgbClr val="000000"/>
                </a:solidFill>
                <a:latin typeface="Times New Roman" panose="02020603050405020304" pitchFamily="18" charset="0"/>
              </a:rPr>
              <a:t>F</a:t>
            </a:r>
            <a:r>
              <a:rPr lang="it-IT" dirty="0">
                <a:solidFill>
                  <a:srgbClr val="000000"/>
                </a:solidFill>
                <a:latin typeface="Times New Roman" panose="02020603050405020304" pitchFamily="18" charset="0"/>
              </a:rPr>
              <a:t>, se, qualunque sia </a:t>
            </a:r>
            <a:r>
              <a:rPr lang="it-IT" i="1" dirty="0">
                <a:solidFill>
                  <a:srgbClr val="000000"/>
                </a:solidFill>
                <a:latin typeface="Times New Roman" panose="02020603050405020304" pitchFamily="18" charset="0"/>
              </a:rPr>
              <a:t>x</a:t>
            </a:r>
            <a:r>
              <a:rPr lang="it-IT" dirty="0">
                <a:solidFill>
                  <a:srgbClr val="000000"/>
                </a:solidFill>
                <a:latin typeface="Times New Roman" panose="02020603050405020304" pitchFamily="18" charset="0"/>
              </a:rPr>
              <a:t> in </a:t>
            </a:r>
            <a:r>
              <a:rPr lang="it-IT" i="1" dirty="0">
                <a:solidFill>
                  <a:srgbClr val="000000"/>
                </a:solidFill>
                <a:latin typeface="Times New Roman" panose="02020603050405020304" pitchFamily="18" charset="0"/>
              </a:rPr>
              <a:t>E</a:t>
            </a:r>
            <a:r>
              <a:rPr lang="it-IT" dirty="0">
                <a:solidFill>
                  <a:srgbClr val="000000"/>
                </a:solidFill>
                <a:latin typeface="Times New Roman" panose="02020603050405020304" pitchFamily="18" charset="0"/>
              </a:rPr>
              <a:t>, esiste un elemento </a:t>
            </a:r>
            <a:r>
              <a:rPr lang="it-IT" i="1" dirty="0">
                <a:solidFill>
                  <a:srgbClr val="000000"/>
                </a:solidFill>
                <a:latin typeface="Times New Roman" panose="02020603050405020304" pitchFamily="18" charset="0"/>
              </a:rPr>
              <a:t>y</a:t>
            </a:r>
            <a:r>
              <a:rPr lang="it-IT" dirty="0">
                <a:solidFill>
                  <a:srgbClr val="000000"/>
                </a:solidFill>
                <a:latin typeface="Times New Roman" panose="02020603050405020304" pitchFamily="18" charset="0"/>
              </a:rPr>
              <a:t> di </a:t>
            </a:r>
            <a:r>
              <a:rPr lang="it-IT" i="1" dirty="0">
                <a:solidFill>
                  <a:srgbClr val="000000"/>
                </a:solidFill>
                <a:latin typeface="Times New Roman" panose="02020603050405020304" pitchFamily="18" charset="0"/>
              </a:rPr>
              <a:t>F</a:t>
            </a:r>
            <a:r>
              <a:rPr lang="it-IT" dirty="0">
                <a:solidFill>
                  <a:srgbClr val="000000"/>
                </a:solidFill>
                <a:latin typeface="Times New Roman" panose="02020603050405020304" pitchFamily="18" charset="0"/>
              </a:rPr>
              <a:t>, e uno solo, che stia nella relazione considerata con </a:t>
            </a:r>
            <a:r>
              <a:rPr lang="it-IT" i="1" dirty="0">
                <a:solidFill>
                  <a:srgbClr val="000000"/>
                </a:solidFill>
                <a:latin typeface="Times New Roman" panose="02020603050405020304" pitchFamily="18" charset="0"/>
              </a:rPr>
              <a:t>x</a:t>
            </a:r>
            <a:r>
              <a:rPr lang="it-IT" dirty="0">
                <a:solidFill>
                  <a:srgbClr val="000000"/>
                </a:solidFill>
                <a:latin typeface="Times New Roman" panose="02020603050405020304" pitchFamily="18" charset="0"/>
              </a:rPr>
              <a:t>. Si dà il nome di funzione all’operazione che così associa ad ogni elemento </a:t>
            </a:r>
            <a:r>
              <a:rPr lang="it-IT" i="1" dirty="0">
                <a:solidFill>
                  <a:srgbClr val="000000"/>
                </a:solidFill>
                <a:latin typeface="Times New Roman" panose="02020603050405020304" pitchFamily="18" charset="0"/>
              </a:rPr>
              <a:t>x</a:t>
            </a:r>
            <a:r>
              <a:rPr lang="it-IT" dirty="0">
                <a:solidFill>
                  <a:srgbClr val="000000"/>
                </a:solidFill>
                <a:latin typeface="Times New Roman" panose="02020603050405020304" pitchFamily="18" charset="0"/>
              </a:rPr>
              <a:t> di </a:t>
            </a:r>
            <a:r>
              <a:rPr lang="it-IT" i="1" dirty="0">
                <a:solidFill>
                  <a:srgbClr val="000000"/>
                </a:solidFill>
                <a:latin typeface="Times New Roman" panose="02020603050405020304" pitchFamily="18" charset="0"/>
              </a:rPr>
              <a:t>E</a:t>
            </a:r>
            <a:r>
              <a:rPr lang="it-IT" dirty="0">
                <a:solidFill>
                  <a:srgbClr val="000000"/>
                </a:solidFill>
                <a:latin typeface="Times New Roman" panose="02020603050405020304" pitchFamily="18" charset="0"/>
              </a:rPr>
              <a:t> l’elemento </a:t>
            </a:r>
            <a:r>
              <a:rPr lang="it-IT" i="1" dirty="0">
                <a:solidFill>
                  <a:srgbClr val="000000"/>
                </a:solidFill>
                <a:latin typeface="Times New Roman" panose="02020603050405020304" pitchFamily="18" charset="0"/>
              </a:rPr>
              <a:t>y</a:t>
            </a:r>
            <a:r>
              <a:rPr lang="it-IT" dirty="0">
                <a:solidFill>
                  <a:srgbClr val="000000"/>
                </a:solidFill>
                <a:latin typeface="Times New Roman" panose="02020603050405020304" pitchFamily="18" charset="0"/>
              </a:rPr>
              <a:t> di </a:t>
            </a:r>
            <a:r>
              <a:rPr lang="it-IT" i="1" dirty="0">
                <a:solidFill>
                  <a:srgbClr val="000000"/>
                </a:solidFill>
                <a:latin typeface="Times New Roman" panose="02020603050405020304" pitchFamily="18" charset="0"/>
              </a:rPr>
              <a:t>F</a:t>
            </a:r>
            <a:r>
              <a:rPr lang="it-IT" dirty="0">
                <a:solidFill>
                  <a:srgbClr val="000000"/>
                </a:solidFill>
                <a:latin typeface="Times New Roman" panose="02020603050405020304" pitchFamily="18" charset="0"/>
              </a:rPr>
              <a:t> che si trova nella relazione data con </a:t>
            </a:r>
            <a:r>
              <a:rPr lang="it-IT" i="1" dirty="0">
                <a:solidFill>
                  <a:srgbClr val="000000"/>
                </a:solidFill>
                <a:latin typeface="Times New Roman" panose="02020603050405020304" pitchFamily="18" charset="0"/>
              </a:rPr>
              <a:t>x</a:t>
            </a:r>
            <a:r>
              <a:rPr lang="it-IT" dirty="0">
                <a:solidFill>
                  <a:srgbClr val="000000"/>
                </a:solidFill>
                <a:latin typeface="Times New Roman" panose="02020603050405020304" pitchFamily="18" charset="0"/>
              </a:rPr>
              <a:t>; si dice che </a:t>
            </a:r>
            <a:r>
              <a:rPr lang="it-IT" i="1" dirty="0">
                <a:solidFill>
                  <a:srgbClr val="000000"/>
                </a:solidFill>
                <a:latin typeface="Times New Roman" panose="02020603050405020304" pitchFamily="18" charset="0"/>
              </a:rPr>
              <a:t>y</a:t>
            </a:r>
            <a:r>
              <a:rPr lang="it-IT" dirty="0">
                <a:solidFill>
                  <a:srgbClr val="000000"/>
                </a:solidFill>
                <a:latin typeface="Times New Roman" panose="02020603050405020304" pitchFamily="18" charset="0"/>
              </a:rPr>
              <a:t> è il valore della funzione per l’elemento </a:t>
            </a:r>
            <a:r>
              <a:rPr lang="it-IT" i="1" dirty="0">
                <a:solidFill>
                  <a:srgbClr val="000000"/>
                </a:solidFill>
                <a:latin typeface="Times New Roman" panose="02020603050405020304" pitchFamily="18" charset="0"/>
              </a:rPr>
              <a:t>x</a:t>
            </a:r>
            <a:r>
              <a:rPr lang="it-IT" dirty="0">
                <a:solidFill>
                  <a:srgbClr val="000000"/>
                </a:solidFill>
                <a:latin typeface="Times New Roman" panose="02020603050405020304" pitchFamily="18" charset="0"/>
              </a:rPr>
              <a:t> e che la funzione è determinata dalla relazione funzionale considerata».  (</a:t>
            </a:r>
            <a:r>
              <a:rPr lang="it-IT" dirty="0" err="1">
                <a:solidFill>
                  <a:srgbClr val="000000"/>
                </a:solidFill>
                <a:latin typeface="Times New Roman" panose="02020603050405020304" pitchFamily="18" charset="0"/>
              </a:rPr>
              <a:t>Bourbaki</a:t>
            </a:r>
            <a:r>
              <a:rPr lang="it-IT" dirty="0">
                <a:solidFill>
                  <a:srgbClr val="000000"/>
                </a:solidFill>
                <a:latin typeface="Times New Roman" panose="02020603050405020304" pitchFamily="18" charset="0"/>
              </a:rPr>
              <a:t>, 1939)</a:t>
            </a:r>
            <a:endParaRPr lang="it-IT" dirty="0"/>
          </a:p>
        </p:txBody>
      </p:sp>
      <p:sp>
        <p:nvSpPr>
          <p:cNvPr id="11" name="CasellaDiTesto 10">
            <a:extLst>
              <a:ext uri="{FF2B5EF4-FFF2-40B4-BE49-F238E27FC236}">
                <a16:creationId xmlns:a16="http://schemas.microsoft.com/office/drawing/2014/main" id="{AAF7797D-76EA-444F-A083-8805E33E035E}"/>
              </a:ext>
            </a:extLst>
          </p:cNvPr>
          <p:cNvSpPr txBox="1"/>
          <p:nvPr/>
        </p:nvSpPr>
        <p:spPr>
          <a:xfrm>
            <a:off x="993666" y="4667224"/>
            <a:ext cx="10204667" cy="1815882"/>
          </a:xfrm>
          <a:prstGeom prst="rect">
            <a:avLst/>
          </a:prstGeom>
          <a:solidFill>
            <a:schemeClr val="bg1"/>
          </a:solidFill>
          <a:ln w="28575">
            <a:solidFill>
              <a:srgbClr val="00B0F0"/>
            </a:solidFill>
          </a:ln>
        </p:spPr>
        <p:txBody>
          <a:bodyPr wrap="square" rtlCol="0">
            <a:spAutoFit/>
          </a:bodyPr>
          <a:lstStyle/>
          <a:p>
            <a:r>
              <a:rPr lang="it-IT" sz="2800" dirty="0"/>
              <a:t>La </a:t>
            </a:r>
            <a:r>
              <a:rPr lang="it-IT" sz="2800" b="1" dirty="0"/>
              <a:t>visione statica </a:t>
            </a:r>
            <a:r>
              <a:rPr lang="it-IT" sz="2800" dirty="0"/>
              <a:t>degli studenti di </a:t>
            </a:r>
            <a:r>
              <a:rPr lang="it-IT" sz="2800" b="1" dirty="0"/>
              <a:t>situazioni dinamiche </a:t>
            </a:r>
            <a:r>
              <a:rPr lang="it-IT" sz="2800" dirty="0"/>
              <a:t>può contribuire alla loro incapacità di costruire formule significative che rappresentano una quantità come funzione di un’altra. </a:t>
            </a:r>
          </a:p>
          <a:p>
            <a:r>
              <a:rPr lang="it-IT" sz="2800" dirty="0"/>
              <a:t>(</a:t>
            </a:r>
            <a:r>
              <a:rPr lang="it-IT" sz="2800" dirty="0" err="1"/>
              <a:t>Carlson</a:t>
            </a:r>
            <a:r>
              <a:rPr lang="it-IT" sz="2800" dirty="0"/>
              <a:t>, 1998)</a:t>
            </a:r>
          </a:p>
        </p:txBody>
      </p:sp>
    </p:spTree>
    <p:extLst>
      <p:ext uri="{BB962C8B-B14F-4D97-AF65-F5344CB8AC3E}">
        <p14:creationId xmlns:p14="http://schemas.microsoft.com/office/powerpoint/2010/main" val="21356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DB50C9-2537-47CA-BAB9-6BE17DD16B47}"/>
              </a:ext>
            </a:extLst>
          </p:cNvPr>
          <p:cNvSpPr>
            <a:spLocks noGrp="1"/>
          </p:cNvSpPr>
          <p:nvPr>
            <p:ph type="title"/>
          </p:nvPr>
        </p:nvSpPr>
        <p:spPr/>
        <p:txBody>
          <a:bodyPr/>
          <a:lstStyle/>
          <a:p>
            <a:r>
              <a:rPr lang="it-IT" dirty="0"/>
              <a:t>Una covariazione più complessa…</a:t>
            </a:r>
          </a:p>
        </p:txBody>
      </p:sp>
      <p:pic>
        <p:nvPicPr>
          <p:cNvPr id="5122" name="Picture 2">
            <a:extLst>
              <a:ext uri="{FF2B5EF4-FFF2-40B4-BE49-F238E27FC236}">
                <a16:creationId xmlns:a16="http://schemas.microsoft.com/office/drawing/2014/main" id="{D562E0F1-9381-4112-AB33-83F7F529DC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658" r="11098" b="5239"/>
          <a:stretch/>
        </p:blipFill>
        <p:spPr bwMode="auto">
          <a:xfrm>
            <a:off x="9988952" y="0"/>
            <a:ext cx="2203048" cy="25695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799B9A4-B84A-47D2-BBE4-8B2A9725C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91"/>
          <a:stretch/>
        </p:blipFill>
        <p:spPr bwMode="auto">
          <a:xfrm>
            <a:off x="1058119" y="1895745"/>
            <a:ext cx="4056724" cy="30665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74309CB-C3F8-45C1-BA8B-DBBA58E776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53" r="13933" b="5806"/>
          <a:stretch/>
        </p:blipFill>
        <p:spPr bwMode="auto">
          <a:xfrm>
            <a:off x="7077159" y="1895747"/>
            <a:ext cx="3444227" cy="2982770"/>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a destra 3">
            <a:extLst>
              <a:ext uri="{FF2B5EF4-FFF2-40B4-BE49-F238E27FC236}">
                <a16:creationId xmlns:a16="http://schemas.microsoft.com/office/drawing/2014/main" id="{766D1733-11A1-4714-82A6-335D731B1D75}"/>
              </a:ext>
            </a:extLst>
          </p:cNvPr>
          <p:cNvSpPr/>
          <p:nvPr/>
        </p:nvSpPr>
        <p:spPr>
          <a:xfrm>
            <a:off x="5208608" y="3148314"/>
            <a:ext cx="1296364" cy="71763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3CF88BE4-606D-4BEC-ABAA-DF3E69098FEA}"/>
              </a:ext>
            </a:extLst>
          </p:cNvPr>
          <p:cNvSpPr/>
          <p:nvPr/>
        </p:nvSpPr>
        <p:spPr>
          <a:xfrm>
            <a:off x="1058118" y="5323570"/>
            <a:ext cx="4056725" cy="954107"/>
          </a:xfrm>
          <a:prstGeom prst="rect">
            <a:avLst/>
          </a:prstGeom>
        </p:spPr>
        <p:txBody>
          <a:bodyPr wrap="square">
            <a:spAutoFit/>
          </a:bodyPr>
          <a:lstStyle/>
          <a:p>
            <a:pPr algn="ctr"/>
            <a:r>
              <a:rPr lang="it-IT" sz="2800" dirty="0">
                <a:solidFill>
                  <a:srgbClr val="000000"/>
                </a:solidFill>
              </a:rPr>
              <a:t>Covariazione al 1° ordine</a:t>
            </a:r>
            <a:endParaRPr lang="it-IT" sz="2800" dirty="0"/>
          </a:p>
          <a:p>
            <a:pPr algn="ctr"/>
            <a:r>
              <a:rPr lang="it-IT" sz="2800" i="1" dirty="0">
                <a:solidFill>
                  <a:srgbClr val="000000"/>
                </a:solidFill>
              </a:rPr>
              <a:t>x</a:t>
            </a:r>
            <a:r>
              <a:rPr lang="it-IT" sz="2800" dirty="0">
                <a:solidFill>
                  <a:srgbClr val="000000"/>
                </a:solidFill>
              </a:rPr>
              <a:t> ↔ </a:t>
            </a:r>
            <a:r>
              <a:rPr lang="it-IT" sz="2800" i="1" dirty="0">
                <a:solidFill>
                  <a:srgbClr val="000000"/>
                </a:solidFill>
              </a:rPr>
              <a:t>y</a:t>
            </a:r>
            <a:endParaRPr lang="it-IT" sz="2800" dirty="0"/>
          </a:p>
        </p:txBody>
      </p:sp>
      <p:sp>
        <p:nvSpPr>
          <p:cNvPr id="6" name="Rettangolo 5">
            <a:extLst>
              <a:ext uri="{FF2B5EF4-FFF2-40B4-BE49-F238E27FC236}">
                <a16:creationId xmlns:a16="http://schemas.microsoft.com/office/drawing/2014/main" id="{84DEC5D6-F54B-4DFE-A555-887B46218563}"/>
              </a:ext>
            </a:extLst>
          </p:cNvPr>
          <p:cNvSpPr/>
          <p:nvPr/>
        </p:nvSpPr>
        <p:spPr>
          <a:xfrm>
            <a:off x="6718342" y="5322786"/>
            <a:ext cx="4161860" cy="954107"/>
          </a:xfrm>
          <a:prstGeom prst="rect">
            <a:avLst/>
          </a:prstGeom>
        </p:spPr>
        <p:txBody>
          <a:bodyPr wrap="square">
            <a:spAutoFit/>
          </a:bodyPr>
          <a:lstStyle/>
          <a:p>
            <a:pPr algn="ctr"/>
            <a:r>
              <a:rPr lang="it-IT" sz="2800" dirty="0">
                <a:solidFill>
                  <a:srgbClr val="000000"/>
                </a:solidFill>
              </a:rPr>
              <a:t>Covariazione al 2° ordine</a:t>
            </a:r>
            <a:endParaRPr lang="it-IT" sz="2800" dirty="0"/>
          </a:p>
          <a:p>
            <a:pPr algn="ctr"/>
            <a:r>
              <a:rPr lang="it-IT" sz="2800" i="1" dirty="0">
                <a:solidFill>
                  <a:srgbClr val="000000"/>
                </a:solidFill>
              </a:rPr>
              <a:t>(x, y)</a:t>
            </a:r>
            <a:r>
              <a:rPr lang="it-IT" sz="2800" dirty="0">
                <a:solidFill>
                  <a:srgbClr val="000000"/>
                </a:solidFill>
              </a:rPr>
              <a:t> ↔ </a:t>
            </a:r>
            <a:r>
              <a:rPr lang="it-IT" sz="2800" i="1" dirty="0">
                <a:solidFill>
                  <a:srgbClr val="000000"/>
                </a:solidFill>
              </a:rPr>
              <a:t>k</a:t>
            </a:r>
            <a:endParaRPr lang="it-IT" sz="2800" dirty="0"/>
          </a:p>
        </p:txBody>
      </p:sp>
    </p:spTree>
    <p:extLst>
      <p:ext uri="{BB962C8B-B14F-4D97-AF65-F5344CB8AC3E}">
        <p14:creationId xmlns:p14="http://schemas.microsoft.com/office/powerpoint/2010/main" val="44714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tavolo, piatto, cibo, taglio&#10;&#10;Descrizione generata automaticamente">
            <a:extLst>
              <a:ext uri="{FF2B5EF4-FFF2-40B4-BE49-F238E27FC236}">
                <a16:creationId xmlns:a16="http://schemas.microsoft.com/office/drawing/2014/main" id="{2E03B848-BBF0-4F8F-B636-E6194B9AC5EC}"/>
              </a:ext>
            </a:extLst>
          </p:cNvPr>
          <p:cNvPicPr>
            <a:picLocks noChangeAspect="1"/>
          </p:cNvPicPr>
          <p:nvPr/>
        </p:nvPicPr>
        <p:blipFill rotWithShape="1">
          <a:blip r:embed="rId2"/>
          <a:srcRect b="3846"/>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F87B2ECD-CBDA-491D-8437-8B0C64C331AE}"/>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Quali</a:t>
            </a:r>
            <a:r>
              <a:rPr lang="en-US" sz="3600" dirty="0">
                <a:solidFill>
                  <a:schemeClr val="tx1">
                    <a:lumMod val="85000"/>
                    <a:lumOff val="15000"/>
                  </a:schemeClr>
                </a:solidFill>
                <a:latin typeface="+mj-lt"/>
                <a:ea typeface="+mj-ea"/>
                <a:cs typeface="+mj-cs"/>
              </a:rPr>
              <a:t> </a:t>
            </a:r>
            <a:r>
              <a:rPr lang="en-US" sz="3600">
                <a:solidFill>
                  <a:schemeClr val="tx1">
                    <a:lumMod val="85000"/>
                    <a:lumOff val="15000"/>
                  </a:schemeClr>
                </a:solidFill>
                <a:latin typeface="+mj-lt"/>
                <a:ea typeface="+mj-ea"/>
                <a:cs typeface="+mj-cs"/>
              </a:rPr>
              <a:t>sono</a:t>
            </a:r>
            <a:r>
              <a:rPr lang="en-US" sz="3600" dirty="0">
                <a:solidFill>
                  <a:schemeClr val="tx1">
                    <a:lumMod val="85000"/>
                    <a:lumOff val="15000"/>
                  </a:schemeClr>
                </a:solidFill>
                <a:latin typeface="+mj-lt"/>
                <a:ea typeface="+mj-ea"/>
                <a:cs typeface="+mj-cs"/>
              </a:rPr>
              <a:t> </a:t>
            </a:r>
            <a:r>
              <a:rPr lang="en-US" sz="3600">
                <a:solidFill>
                  <a:schemeClr val="tx1">
                    <a:lumMod val="85000"/>
                    <a:lumOff val="15000"/>
                  </a:schemeClr>
                </a:solidFill>
                <a:latin typeface="+mj-lt"/>
                <a:ea typeface="+mj-ea"/>
                <a:cs typeface="+mj-cs"/>
              </a:rPr>
              <a:t>gli</a:t>
            </a:r>
            <a:r>
              <a:rPr lang="en-US" sz="3600" dirty="0">
                <a:solidFill>
                  <a:schemeClr val="tx1">
                    <a:lumMod val="85000"/>
                    <a:lumOff val="15000"/>
                  </a:schemeClr>
                </a:solidFill>
                <a:latin typeface="+mj-lt"/>
                <a:ea typeface="+mj-ea"/>
                <a:cs typeface="+mj-cs"/>
              </a:rPr>
              <a:t> </a:t>
            </a:r>
            <a:r>
              <a:rPr lang="en-US" sz="3600">
                <a:solidFill>
                  <a:schemeClr val="tx1">
                    <a:lumMod val="85000"/>
                    <a:lumOff val="15000"/>
                  </a:schemeClr>
                </a:solidFill>
                <a:latin typeface="+mj-lt"/>
                <a:ea typeface="+mj-ea"/>
                <a:cs typeface="+mj-cs"/>
              </a:rPr>
              <a:t>ingredienti</a:t>
            </a:r>
            <a:r>
              <a:rPr lang="en-US" sz="3600" dirty="0">
                <a:solidFill>
                  <a:schemeClr val="tx1">
                    <a:lumMod val="85000"/>
                    <a:lumOff val="15000"/>
                  </a:schemeClr>
                </a:solidFill>
                <a:latin typeface="+mj-lt"/>
                <a:ea typeface="+mj-ea"/>
                <a:cs typeface="+mj-cs"/>
              </a:rPr>
              <a:t> </a:t>
            </a:r>
            <a:r>
              <a:rPr lang="en-US" sz="3600">
                <a:solidFill>
                  <a:schemeClr val="tx1">
                    <a:lumMod val="85000"/>
                    <a:lumOff val="15000"/>
                  </a:schemeClr>
                </a:solidFill>
                <a:latin typeface="+mj-lt"/>
                <a:ea typeface="+mj-ea"/>
                <a:cs typeface="+mj-cs"/>
              </a:rPr>
              <a:t>della</a:t>
            </a:r>
            <a:r>
              <a:rPr lang="en-US" sz="3600" dirty="0">
                <a:solidFill>
                  <a:schemeClr val="tx1">
                    <a:lumMod val="85000"/>
                    <a:lumOff val="15000"/>
                  </a:schemeClr>
                </a:solidFill>
                <a:latin typeface="+mj-lt"/>
                <a:ea typeface="+mj-ea"/>
                <a:cs typeface="+mj-cs"/>
              </a:rPr>
              <a:t> covariazione al 2° </a:t>
            </a:r>
            <a:r>
              <a:rPr lang="en-US" sz="3600">
                <a:solidFill>
                  <a:schemeClr val="tx1">
                    <a:lumMod val="85000"/>
                    <a:lumOff val="15000"/>
                  </a:schemeClr>
                </a:solidFill>
                <a:latin typeface="+mj-lt"/>
                <a:ea typeface="+mj-ea"/>
                <a:cs typeface="+mj-cs"/>
              </a:rPr>
              <a:t>ordine</a:t>
            </a:r>
            <a:r>
              <a:rPr lang="en-US" sz="3600" dirty="0">
                <a:solidFill>
                  <a:schemeClr val="tx1">
                    <a:lumMod val="85000"/>
                    <a:lumOff val="15000"/>
                  </a:schemeClr>
                </a:solidFill>
                <a:latin typeface="+mj-lt"/>
                <a:ea typeface="+mj-ea"/>
                <a:cs typeface="+mj-cs"/>
              </a:rPr>
              <a:t>?</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1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7AE3F-5602-4A3B-A63D-F11526A96F19}"/>
              </a:ext>
            </a:extLst>
          </p:cNvPr>
          <p:cNvSpPr>
            <a:spLocks noGrp="1"/>
          </p:cNvSpPr>
          <p:nvPr>
            <p:ph type="title"/>
          </p:nvPr>
        </p:nvSpPr>
        <p:spPr/>
        <p:txBody>
          <a:bodyPr/>
          <a:lstStyle/>
          <a:p>
            <a:r>
              <a:rPr lang="it-IT" dirty="0"/>
              <a:t>Un quadro teorico più ampio</a:t>
            </a:r>
          </a:p>
        </p:txBody>
      </p:sp>
      <p:pic>
        <p:nvPicPr>
          <p:cNvPr id="4" name="GeoGebra Classic 2020-05-15 11-09-35">
            <a:hlinkClick r:id="" action="ppaction://media"/>
            <a:extLst>
              <a:ext uri="{FF2B5EF4-FFF2-40B4-BE49-F238E27FC236}">
                <a16:creationId xmlns:a16="http://schemas.microsoft.com/office/drawing/2014/main" id="{1836C0D4-EB85-44BC-B335-D606ACB64B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3020" y="1450428"/>
            <a:ext cx="8975025" cy="4861472"/>
          </a:xfrm>
          <a:prstGeom prst="rect">
            <a:avLst/>
          </a:prstGeom>
        </p:spPr>
      </p:pic>
      <p:sp>
        <p:nvSpPr>
          <p:cNvPr id="5" name="CasellaDiTesto 4">
            <a:extLst>
              <a:ext uri="{FF2B5EF4-FFF2-40B4-BE49-F238E27FC236}">
                <a16:creationId xmlns:a16="http://schemas.microsoft.com/office/drawing/2014/main" id="{AD5F59A2-415F-4725-A639-54E3652EE455}"/>
              </a:ext>
            </a:extLst>
          </p:cNvPr>
          <p:cNvSpPr txBox="1"/>
          <p:nvPr/>
        </p:nvSpPr>
        <p:spPr>
          <a:xfrm>
            <a:off x="838200" y="4676993"/>
            <a:ext cx="10204667" cy="1815882"/>
          </a:xfrm>
          <a:prstGeom prst="rect">
            <a:avLst/>
          </a:prstGeom>
          <a:solidFill>
            <a:schemeClr val="bg1"/>
          </a:solidFill>
          <a:ln w="28575">
            <a:solidFill>
              <a:srgbClr val="00B0F0"/>
            </a:solidFill>
          </a:ln>
        </p:spPr>
        <p:txBody>
          <a:bodyPr wrap="square" rtlCol="0">
            <a:spAutoFit/>
          </a:bodyPr>
          <a:lstStyle/>
          <a:p>
            <a:r>
              <a:rPr lang="it-IT" sz="2800" dirty="0"/>
              <a:t>Si ha la </a:t>
            </a:r>
            <a:r>
              <a:rPr lang="it-IT" sz="2800" b="1" dirty="0"/>
              <a:t>covariazione al 1° ordine </a:t>
            </a:r>
            <a:r>
              <a:rPr lang="it-IT" sz="2800" dirty="0"/>
              <a:t>quando si concettualizza una relazione invariante tra due quantità i cui valori variano, mentre la </a:t>
            </a:r>
            <a:r>
              <a:rPr lang="it-IT" sz="2800" b="1" dirty="0"/>
              <a:t>covariazione al 2° ordine </a:t>
            </a:r>
            <a:r>
              <a:rPr lang="it-IT" sz="2800" dirty="0"/>
              <a:t>consiste nel cogliere un’ulteriore relazione in una famiglia di relazioni invarianti tra due quantità che variano. </a:t>
            </a:r>
          </a:p>
        </p:txBody>
      </p:sp>
    </p:spTree>
    <p:extLst>
      <p:ext uri="{BB962C8B-B14F-4D97-AF65-F5344CB8AC3E}">
        <p14:creationId xmlns:p14="http://schemas.microsoft.com/office/powerpoint/2010/main" val="42275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A85889E-F18C-489C-95CB-EEEF48E5D219}"/>
              </a:ext>
            </a:extLst>
          </p:cNvPr>
          <p:cNvSpPr txBox="1"/>
          <p:nvPr/>
        </p:nvSpPr>
        <p:spPr>
          <a:xfrm>
            <a:off x="838199" y="4327816"/>
            <a:ext cx="10204667" cy="1384995"/>
          </a:xfrm>
          <a:prstGeom prst="rect">
            <a:avLst/>
          </a:prstGeom>
          <a:solidFill>
            <a:schemeClr val="bg1"/>
          </a:solidFill>
          <a:ln w="28575">
            <a:solidFill>
              <a:srgbClr val="00B0F0"/>
            </a:solidFill>
          </a:ln>
        </p:spPr>
        <p:txBody>
          <a:bodyPr wrap="square" rtlCol="0">
            <a:spAutoFit/>
          </a:bodyPr>
          <a:lstStyle/>
          <a:p>
            <a:r>
              <a:rPr lang="it-IT" sz="2800" dirty="0"/>
              <a:t>La covariazione al 2°ordine non può esserci senza la covariazione al 1° ordine, poiché il concetto di funzione è indispensabile per ragionare in termini di covariazione al 2°ordine.</a:t>
            </a:r>
          </a:p>
        </p:txBody>
      </p:sp>
      <p:sp>
        <p:nvSpPr>
          <p:cNvPr id="6" name="Segnaposto contenuto 2">
            <a:extLst>
              <a:ext uri="{FF2B5EF4-FFF2-40B4-BE49-F238E27FC236}">
                <a16:creationId xmlns:a16="http://schemas.microsoft.com/office/drawing/2014/main" id="{8785F6A7-C1A0-45AD-AC40-B7F317F40F16}"/>
              </a:ext>
            </a:extLst>
          </p:cNvPr>
          <p:cNvSpPr txBox="1">
            <a:spLocks/>
          </p:cNvSpPr>
          <p:nvPr/>
        </p:nvSpPr>
        <p:spPr>
          <a:xfrm>
            <a:off x="838200" y="837194"/>
            <a:ext cx="10204666" cy="1384995"/>
          </a:xfrm>
          <a:prstGeom prst="rect">
            <a:avLst/>
          </a:prstGeom>
          <a:solidFill>
            <a:schemeClr val="bg1"/>
          </a:solidFill>
          <a:ln w="28575">
            <a:solidFill>
              <a:srgbClr val="00B0F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it-IT" dirty="0"/>
              <a:t>F. Arzarello (2017) suggerisce di pensare alla covariazione come una forma di ragionamento che considera gli </a:t>
            </a:r>
            <a:r>
              <a:rPr lang="it-IT" b="1" dirty="0"/>
              <a:t>oggetti matematici e le loro reciproche relazioni</a:t>
            </a:r>
            <a:r>
              <a:rPr lang="it-IT" dirty="0"/>
              <a:t>.</a:t>
            </a:r>
          </a:p>
        </p:txBody>
      </p:sp>
      <p:sp>
        <p:nvSpPr>
          <p:cNvPr id="8" name="CasellaDiTesto 7">
            <a:extLst>
              <a:ext uri="{FF2B5EF4-FFF2-40B4-BE49-F238E27FC236}">
                <a16:creationId xmlns:a16="http://schemas.microsoft.com/office/drawing/2014/main" id="{D8B4E9A9-03F9-4200-A0F9-383252B4933A}"/>
              </a:ext>
            </a:extLst>
          </p:cNvPr>
          <p:cNvSpPr txBox="1"/>
          <p:nvPr/>
        </p:nvSpPr>
        <p:spPr>
          <a:xfrm>
            <a:off x="838200" y="2535801"/>
            <a:ext cx="10204667" cy="1384995"/>
          </a:xfrm>
          <a:prstGeom prst="rect">
            <a:avLst/>
          </a:prstGeom>
          <a:solidFill>
            <a:schemeClr val="bg1"/>
          </a:solidFill>
          <a:ln w="28575">
            <a:solidFill>
              <a:srgbClr val="00B0F0"/>
            </a:solidFill>
          </a:ln>
        </p:spPr>
        <p:txBody>
          <a:bodyPr wrap="square" rtlCol="0">
            <a:spAutoFit/>
          </a:bodyPr>
          <a:lstStyle/>
          <a:p>
            <a:r>
              <a:rPr lang="it-IT" sz="2800" dirty="0"/>
              <a:t>Matematicamente, la </a:t>
            </a:r>
            <a:r>
              <a:rPr lang="it-IT" sz="2800" b="1" dirty="0"/>
              <a:t>covariazione al 2° ordine </a:t>
            </a:r>
            <a:r>
              <a:rPr lang="it-IT" sz="2800" dirty="0"/>
              <a:t>è espressa attraverso uno o più parametri in una famiglia di funzioni, tutte modellizzanti lo stesso fenomeno.</a:t>
            </a:r>
          </a:p>
        </p:txBody>
      </p:sp>
    </p:spTree>
    <p:extLst>
      <p:ext uri="{BB962C8B-B14F-4D97-AF65-F5344CB8AC3E}">
        <p14:creationId xmlns:p14="http://schemas.microsoft.com/office/powerpoint/2010/main" val="143261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7AE3F-5602-4A3B-A63D-F11526A96F19}"/>
              </a:ext>
            </a:extLst>
          </p:cNvPr>
          <p:cNvSpPr>
            <a:spLocks noGrp="1"/>
          </p:cNvSpPr>
          <p:nvPr>
            <p:ph type="title"/>
          </p:nvPr>
        </p:nvSpPr>
        <p:spPr/>
        <p:txBody>
          <a:bodyPr/>
          <a:lstStyle/>
          <a:p>
            <a:r>
              <a:rPr lang="it-IT" dirty="0"/>
              <a:t>Un’interpretazione matematica</a:t>
            </a:r>
          </a:p>
        </p:txBody>
      </p:sp>
      <p:sp>
        <p:nvSpPr>
          <p:cNvPr id="3" name="Segnaposto contenuto 2">
            <a:extLst>
              <a:ext uri="{FF2B5EF4-FFF2-40B4-BE49-F238E27FC236}">
                <a16:creationId xmlns:a16="http://schemas.microsoft.com/office/drawing/2014/main" id="{5E194FAC-7797-4425-8525-FD7170BFC165}"/>
              </a:ext>
            </a:extLst>
          </p:cNvPr>
          <p:cNvSpPr>
            <a:spLocks noGrp="1"/>
          </p:cNvSpPr>
          <p:nvPr>
            <p:ph idx="1"/>
          </p:nvPr>
        </p:nvSpPr>
        <p:spPr>
          <a:xfrm>
            <a:off x="838200" y="1825625"/>
            <a:ext cx="10515600" cy="4351338"/>
          </a:xfrm>
        </p:spPr>
        <p:txBody>
          <a:bodyPr/>
          <a:lstStyle/>
          <a:p>
            <a:pPr marL="0" indent="0">
              <a:lnSpc>
                <a:spcPct val="100000"/>
              </a:lnSpc>
              <a:buNone/>
            </a:pPr>
            <a:r>
              <a:rPr lang="it-IT" b="1" dirty="0"/>
              <a:t>Teoria delle categorie </a:t>
            </a:r>
            <a:r>
              <a:rPr lang="it-IT" dirty="0"/>
              <a:t>(</a:t>
            </a:r>
            <a:r>
              <a:rPr lang="it-IT" dirty="0" err="1"/>
              <a:t>Lawvere</a:t>
            </a:r>
            <a:r>
              <a:rPr lang="it-IT" dirty="0"/>
              <a:t>, 1991)</a:t>
            </a:r>
          </a:p>
          <a:p>
            <a:pPr marL="0" indent="0">
              <a:lnSpc>
                <a:spcPct val="100000"/>
              </a:lnSpc>
              <a:buNone/>
            </a:pPr>
            <a:r>
              <a:rPr lang="it-IT" dirty="0"/>
              <a:t>Scegliamo come categoria base quella degli insiemi e indichiamo con Y</a:t>
            </a:r>
            <a:r>
              <a:rPr lang="it-IT" baseline="30000" dirty="0"/>
              <a:t>X</a:t>
            </a:r>
            <a:r>
              <a:rPr lang="it-IT" dirty="0"/>
              <a:t> l’insieme delle funzioni f: X → Y</a:t>
            </a:r>
          </a:p>
          <a:p>
            <a:pPr marL="0" indent="0">
              <a:lnSpc>
                <a:spcPct val="100000"/>
              </a:lnSpc>
              <a:buNone/>
            </a:pPr>
            <a:r>
              <a:rPr lang="it-IT" dirty="0"/>
              <a:t>Data una funzione g: A x </a:t>
            </a:r>
            <a:r>
              <a:rPr lang="it-IT" dirty="0" err="1"/>
              <a:t>X</a:t>
            </a:r>
            <a:r>
              <a:rPr lang="it-IT" dirty="0"/>
              <a:t> → Y si può considerare la funzione               g* : A →  Y</a:t>
            </a:r>
            <a:r>
              <a:rPr lang="it-IT" baseline="30000" dirty="0"/>
              <a:t>X</a:t>
            </a:r>
            <a:r>
              <a:rPr lang="it-IT" dirty="0"/>
              <a:t>, ovvero l’</a:t>
            </a:r>
            <a:r>
              <a:rPr lang="it-IT" b="1" dirty="0"/>
              <a:t>aggiunta</a:t>
            </a:r>
            <a:r>
              <a:rPr lang="it-IT" dirty="0"/>
              <a:t> di g definita come g*(a) = f, dove f è la funzione in Y</a:t>
            </a:r>
            <a:r>
              <a:rPr lang="it-IT" baseline="30000" dirty="0"/>
              <a:t>X</a:t>
            </a:r>
            <a:r>
              <a:rPr lang="it-IT" dirty="0"/>
              <a:t> tale che f(x) = g(</a:t>
            </a:r>
            <a:r>
              <a:rPr lang="it-IT" dirty="0" err="1"/>
              <a:t>a,x</a:t>
            </a:r>
            <a:r>
              <a:rPr lang="it-IT" dirty="0"/>
              <a:t>) ∊ Y.</a:t>
            </a:r>
          </a:p>
          <a:p>
            <a:pPr marL="0" indent="0">
              <a:buNone/>
            </a:pPr>
            <a:br>
              <a:rPr lang="it-IT" dirty="0"/>
            </a:br>
            <a:endParaRPr lang="it-IT" dirty="0"/>
          </a:p>
        </p:txBody>
      </p:sp>
    </p:spTree>
    <p:extLst>
      <p:ext uri="{BB962C8B-B14F-4D97-AF65-F5344CB8AC3E}">
        <p14:creationId xmlns:p14="http://schemas.microsoft.com/office/powerpoint/2010/main" val="3679263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7AE3F-5602-4A3B-A63D-F11526A96F19}"/>
              </a:ext>
            </a:extLst>
          </p:cNvPr>
          <p:cNvSpPr>
            <a:spLocks noGrp="1"/>
          </p:cNvSpPr>
          <p:nvPr>
            <p:ph type="title"/>
          </p:nvPr>
        </p:nvSpPr>
        <p:spPr/>
        <p:txBody>
          <a:bodyPr/>
          <a:lstStyle/>
          <a:p>
            <a:r>
              <a:rPr lang="it-IT" dirty="0"/>
              <a:t>Un’interpretazione matematica</a:t>
            </a:r>
          </a:p>
        </p:txBody>
      </p:sp>
      <p:sp>
        <p:nvSpPr>
          <p:cNvPr id="3" name="Segnaposto contenuto 2">
            <a:extLst>
              <a:ext uri="{FF2B5EF4-FFF2-40B4-BE49-F238E27FC236}">
                <a16:creationId xmlns:a16="http://schemas.microsoft.com/office/drawing/2014/main" id="{5E194FAC-7797-4425-8525-FD7170BFC165}"/>
              </a:ext>
            </a:extLst>
          </p:cNvPr>
          <p:cNvSpPr>
            <a:spLocks noGrp="1"/>
          </p:cNvSpPr>
          <p:nvPr>
            <p:ph idx="1"/>
          </p:nvPr>
        </p:nvSpPr>
        <p:spPr>
          <a:xfrm>
            <a:off x="636608" y="1825625"/>
            <a:ext cx="10938076" cy="4351338"/>
          </a:xfrm>
        </p:spPr>
        <p:txBody>
          <a:bodyPr/>
          <a:lstStyle/>
          <a:p>
            <a:pPr marL="0" indent="0">
              <a:buNone/>
            </a:pPr>
            <a:r>
              <a:rPr lang="it-IT" i="1" dirty="0"/>
              <a:t>Esempio: </a:t>
            </a:r>
          </a:p>
          <a:p>
            <a:pPr marL="0" indent="0">
              <a:buNone/>
            </a:pPr>
            <a:r>
              <a:rPr lang="it-IT" dirty="0"/>
              <a:t>1° ordine:  y = 3x                   </a:t>
            </a:r>
            <a:r>
              <a:rPr lang="it-IT" b="1" dirty="0"/>
              <a:t> </a:t>
            </a:r>
            <a:endParaRPr lang="it-IT" dirty="0"/>
          </a:p>
          <a:p>
            <a:pPr marL="0" indent="0">
              <a:buNone/>
            </a:pPr>
            <a:r>
              <a:rPr lang="it-IT" dirty="0"/>
              <a:t>1,5° ordine:  LA funzione y = mx</a:t>
            </a:r>
          </a:p>
          <a:p>
            <a:pPr marL="0" indent="0">
              <a:buNone/>
            </a:pPr>
            <a:r>
              <a:rPr lang="it-IT" dirty="0"/>
              <a:t>2° ordine: LA FAMIGLIA di funzioni y = mx             </a:t>
            </a:r>
            <a:br>
              <a:rPr lang="it-IT" dirty="0"/>
            </a:br>
            <a:endParaRPr lang="it-IT" dirty="0"/>
          </a:p>
        </p:txBody>
      </p:sp>
      <p:pic>
        <p:nvPicPr>
          <p:cNvPr id="6146" name="Picture 2">
            <a:extLst>
              <a:ext uri="{FF2B5EF4-FFF2-40B4-BE49-F238E27FC236}">
                <a16:creationId xmlns:a16="http://schemas.microsoft.com/office/drawing/2014/main" id="{B92909A2-245B-4B9B-91D1-71190AD14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592" y="4343902"/>
            <a:ext cx="2833958" cy="21489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288C3EA8-1115-49F1-98DA-03D1C12A0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956" y="4343902"/>
            <a:ext cx="2428058" cy="2367187"/>
          </a:xfrm>
          <a:prstGeom prst="rect">
            <a:avLst/>
          </a:prstGeom>
          <a:noFill/>
          <a:extLst>
            <a:ext uri="{909E8E84-426E-40DD-AFC4-6F175D3DCCD1}">
              <a14:hiddenFill xmlns:a14="http://schemas.microsoft.com/office/drawing/2010/main">
                <a:solidFill>
                  <a:srgbClr val="FFFFFF"/>
                </a:solidFill>
              </a14:hiddenFill>
            </a:ext>
          </a:extLst>
        </p:spPr>
      </p:pic>
      <p:sp>
        <p:nvSpPr>
          <p:cNvPr id="7" name="Freccia a destra 6">
            <a:extLst>
              <a:ext uri="{FF2B5EF4-FFF2-40B4-BE49-F238E27FC236}">
                <a16:creationId xmlns:a16="http://schemas.microsoft.com/office/drawing/2014/main" id="{1DFECE26-ADD5-42C4-B661-CACDC4D18425}"/>
              </a:ext>
            </a:extLst>
          </p:cNvPr>
          <p:cNvSpPr/>
          <p:nvPr/>
        </p:nvSpPr>
        <p:spPr>
          <a:xfrm>
            <a:off x="5447819" y="4878598"/>
            <a:ext cx="1296364" cy="71763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2328D22A-DC9D-42E9-B082-6134B820EA20}"/>
              </a:ext>
            </a:extLst>
          </p:cNvPr>
          <p:cNvSpPr/>
          <p:nvPr/>
        </p:nvSpPr>
        <p:spPr>
          <a:xfrm>
            <a:off x="3461571" y="2295626"/>
            <a:ext cx="753077" cy="43694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BAB861D1-3631-4A51-96B1-6F44EFE7A459}"/>
              </a:ext>
            </a:extLst>
          </p:cNvPr>
          <p:cNvSpPr/>
          <p:nvPr/>
        </p:nvSpPr>
        <p:spPr>
          <a:xfrm>
            <a:off x="6843005" y="3429000"/>
            <a:ext cx="640361" cy="399568"/>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241FFD45-827D-4EF9-AAE7-8C93824141EA}"/>
              </a:ext>
            </a:extLst>
          </p:cNvPr>
          <p:cNvSpPr txBox="1"/>
          <p:nvPr/>
        </p:nvSpPr>
        <p:spPr>
          <a:xfrm>
            <a:off x="4448807" y="2299934"/>
            <a:ext cx="2295376" cy="523220"/>
          </a:xfrm>
          <a:prstGeom prst="rect">
            <a:avLst/>
          </a:prstGeom>
          <a:noFill/>
        </p:spPr>
        <p:txBody>
          <a:bodyPr wrap="square" rtlCol="0">
            <a:spAutoFit/>
          </a:bodyPr>
          <a:lstStyle/>
          <a:p>
            <a:r>
              <a:rPr lang="it-IT" sz="2800" b="1" dirty="0"/>
              <a:t>g: (</a:t>
            </a:r>
            <a:r>
              <a:rPr lang="it-IT" sz="2800" b="1" i="1" dirty="0" err="1"/>
              <a:t>m</a:t>
            </a:r>
            <a:r>
              <a:rPr lang="it-IT" sz="2800" b="1" dirty="0" err="1"/>
              <a:t>,</a:t>
            </a:r>
            <a:r>
              <a:rPr lang="it-IT" sz="2800" b="1" i="1" dirty="0" err="1"/>
              <a:t>x</a:t>
            </a:r>
            <a:r>
              <a:rPr lang="it-IT" sz="2800" b="1" dirty="0"/>
              <a:t>) ↦ </a:t>
            </a:r>
            <a:r>
              <a:rPr lang="it-IT" sz="2800" b="1" i="1" dirty="0"/>
              <a:t>mx</a:t>
            </a:r>
            <a:endParaRPr lang="it-IT" sz="2800" dirty="0"/>
          </a:p>
        </p:txBody>
      </p:sp>
      <p:sp>
        <p:nvSpPr>
          <p:cNvPr id="6" name="CasellaDiTesto 5">
            <a:extLst>
              <a:ext uri="{FF2B5EF4-FFF2-40B4-BE49-F238E27FC236}">
                <a16:creationId xmlns:a16="http://schemas.microsoft.com/office/drawing/2014/main" id="{6FACA296-6D2D-45FE-83D8-CAF5ED110ED9}"/>
              </a:ext>
            </a:extLst>
          </p:cNvPr>
          <p:cNvSpPr txBox="1"/>
          <p:nvPr/>
        </p:nvSpPr>
        <p:spPr>
          <a:xfrm>
            <a:off x="7472690" y="3367174"/>
            <a:ext cx="4082702" cy="523220"/>
          </a:xfrm>
          <a:prstGeom prst="rect">
            <a:avLst/>
          </a:prstGeom>
          <a:noFill/>
        </p:spPr>
        <p:txBody>
          <a:bodyPr wrap="square" rtlCol="0">
            <a:spAutoFit/>
          </a:bodyPr>
          <a:lstStyle/>
          <a:p>
            <a:r>
              <a:rPr lang="it-IT" sz="2800" dirty="0"/>
              <a:t> </a:t>
            </a:r>
            <a:r>
              <a:rPr lang="it-IT" sz="2800" b="1" dirty="0"/>
              <a:t>g*: </a:t>
            </a:r>
            <a:r>
              <a:rPr lang="it-IT" sz="2800" b="1" i="1" dirty="0"/>
              <a:t>m</a:t>
            </a:r>
            <a:r>
              <a:rPr lang="it-IT" sz="2800" b="1" dirty="0"/>
              <a:t> ↦ f, dove f: </a:t>
            </a:r>
            <a:r>
              <a:rPr lang="it-IT" sz="2800" b="1" i="1" dirty="0"/>
              <a:t>x </a:t>
            </a:r>
            <a:r>
              <a:rPr lang="it-IT" sz="2800" b="1" dirty="0"/>
              <a:t>↦ </a:t>
            </a:r>
            <a:r>
              <a:rPr lang="it-IT" sz="2800" b="1" i="1" dirty="0"/>
              <a:t>mx</a:t>
            </a:r>
            <a:endParaRPr lang="it-IT" sz="2800" dirty="0"/>
          </a:p>
        </p:txBody>
      </p:sp>
    </p:spTree>
    <p:extLst>
      <p:ext uri="{BB962C8B-B14F-4D97-AF65-F5344CB8AC3E}">
        <p14:creationId xmlns:p14="http://schemas.microsoft.com/office/powerpoint/2010/main" val="366481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9E1378E9-25F6-4168-AD1E-6840F39CF50A}"/>
              </a:ext>
            </a:extLst>
          </p:cNvPr>
          <p:cNvSpPr>
            <a:spLocks noGrp="1"/>
          </p:cNvSpPr>
          <p:nvPr>
            <p:ph type="title"/>
          </p:nvPr>
        </p:nvSpPr>
        <p:spPr>
          <a:xfrm>
            <a:off x="6921547" y="590635"/>
            <a:ext cx="4805996" cy="825029"/>
          </a:xfrm>
        </p:spPr>
        <p:txBody>
          <a:bodyPr vert="horz" lIns="91440" tIns="45720" rIns="91440" bIns="45720" rtlCol="0" anchor="t">
            <a:normAutofit/>
          </a:bodyPr>
          <a:lstStyle/>
          <a:p>
            <a:pPr algn="ctr"/>
            <a:r>
              <a:rPr lang="it-IT" dirty="0">
                <a:solidFill>
                  <a:srgbClr val="000000"/>
                </a:solidFill>
              </a:rPr>
              <a:t>Livello cognitivo</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Segnaposto contenuto 3">
            <a:extLst>
              <a:ext uri="{FF2B5EF4-FFF2-40B4-BE49-F238E27FC236}">
                <a16:creationId xmlns:a16="http://schemas.microsoft.com/office/drawing/2014/main" id="{9F744A11-32E9-4A5C-8E5E-73D7D19E798C}"/>
              </a:ext>
            </a:extLst>
          </p:cNvPr>
          <p:cNvPicPr>
            <a:picLocks noGrp="1" noChangeAspect="1"/>
          </p:cNvPicPr>
          <p:nvPr>
            <p:ph idx="1"/>
          </p:nvPr>
        </p:nvPicPr>
        <p:blipFill rotWithShape="1">
          <a:blip r:embed="rId3">
            <a:alphaModFix/>
          </a:blip>
          <a:srcRect l="5020" r="6983" b="3"/>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CasellaDiTesto 4">
            <a:extLst>
              <a:ext uri="{FF2B5EF4-FFF2-40B4-BE49-F238E27FC236}">
                <a16:creationId xmlns:a16="http://schemas.microsoft.com/office/drawing/2014/main" id="{869BA2A8-C71A-4627-A178-474ABDA8ACE8}"/>
              </a:ext>
            </a:extLst>
          </p:cNvPr>
          <p:cNvSpPr txBox="1"/>
          <p:nvPr/>
        </p:nvSpPr>
        <p:spPr>
          <a:xfrm>
            <a:off x="6921547" y="1805651"/>
            <a:ext cx="4815182" cy="2677656"/>
          </a:xfrm>
          <a:prstGeom prst="rect">
            <a:avLst/>
          </a:prstGeom>
          <a:noFill/>
        </p:spPr>
        <p:txBody>
          <a:bodyPr wrap="square" rtlCol="0">
            <a:spAutoFit/>
          </a:bodyPr>
          <a:lstStyle/>
          <a:p>
            <a:pPr marL="285750" indent="-285750">
              <a:buFont typeface="Wingdings" panose="05000000000000000000" pitchFamily="2" charset="2"/>
              <a:buChar char="§"/>
            </a:pPr>
            <a:r>
              <a:rPr lang="it-IT" sz="2800" dirty="0"/>
              <a:t>Esistono dei livelli cognitivi che connotano la covariazione del 2°ordine?</a:t>
            </a:r>
          </a:p>
          <a:p>
            <a:pPr marL="285750" indent="-285750">
              <a:buFont typeface="Wingdings" panose="05000000000000000000" pitchFamily="2" charset="2"/>
              <a:buChar char="§"/>
            </a:pPr>
            <a:r>
              <a:rPr lang="it-IT" sz="2800" dirty="0"/>
              <a:t>Quali marcatori linguistici e gestuali connotano questi livelli?</a:t>
            </a:r>
          </a:p>
        </p:txBody>
      </p:sp>
    </p:spTree>
    <p:extLst>
      <p:ext uri="{BB962C8B-B14F-4D97-AF65-F5344CB8AC3E}">
        <p14:creationId xmlns:p14="http://schemas.microsoft.com/office/powerpoint/2010/main" val="364665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BC00C9-F33A-43C4-A884-EF77C3C908AF}"/>
              </a:ext>
            </a:extLst>
          </p:cNvPr>
          <p:cNvSpPr>
            <a:spLocks noGrp="1"/>
          </p:cNvSpPr>
          <p:nvPr>
            <p:ph type="title"/>
          </p:nvPr>
        </p:nvSpPr>
        <p:spPr/>
        <p:txBody>
          <a:bodyPr/>
          <a:lstStyle/>
          <a:p>
            <a:r>
              <a:rPr lang="it-IT" dirty="0"/>
              <a:t>L’instrumentazione a livello didattico</a:t>
            </a:r>
          </a:p>
        </p:txBody>
      </p:sp>
      <p:sp>
        <p:nvSpPr>
          <p:cNvPr id="3" name="Segnaposto contenuto 2">
            <a:extLst>
              <a:ext uri="{FF2B5EF4-FFF2-40B4-BE49-F238E27FC236}">
                <a16:creationId xmlns:a16="http://schemas.microsoft.com/office/drawing/2014/main" id="{BC258C77-9BC7-4E8D-8C2F-2A9815609ACC}"/>
              </a:ext>
            </a:extLst>
          </p:cNvPr>
          <p:cNvSpPr>
            <a:spLocks noGrp="1"/>
          </p:cNvSpPr>
          <p:nvPr>
            <p:ph idx="1"/>
          </p:nvPr>
        </p:nvSpPr>
        <p:spPr/>
        <p:txBody>
          <a:bodyPr/>
          <a:lstStyle/>
          <a:p>
            <a:pPr marL="0" indent="0" algn="just">
              <a:lnSpc>
                <a:spcPct val="100000"/>
              </a:lnSpc>
              <a:buNone/>
            </a:pPr>
            <a:r>
              <a:rPr lang="it-IT" dirty="0"/>
              <a:t>F. Arzarello (2017) chiama una possibile controparte didattica di questo costrutto </a:t>
            </a:r>
            <a:r>
              <a:rPr lang="it-IT" b="1" dirty="0"/>
              <a:t>covariazione </a:t>
            </a:r>
            <a:r>
              <a:rPr lang="it-IT" b="1" dirty="0" err="1"/>
              <a:t>instrumentata</a:t>
            </a:r>
            <a:r>
              <a:rPr lang="it-IT" b="1" dirty="0"/>
              <a:t> </a:t>
            </a:r>
            <a:r>
              <a:rPr lang="it-IT" dirty="0"/>
              <a:t>riferendosi nella terminologia all’approccio strumentale di </a:t>
            </a:r>
            <a:r>
              <a:rPr lang="it-IT" dirty="0" err="1"/>
              <a:t>Vérillon</a:t>
            </a:r>
            <a:r>
              <a:rPr lang="it-IT" dirty="0"/>
              <a:t> e </a:t>
            </a:r>
            <a:r>
              <a:rPr lang="it-IT" dirty="0" err="1"/>
              <a:t>Rabardel</a:t>
            </a:r>
            <a:r>
              <a:rPr lang="it-IT" dirty="0"/>
              <a:t> (1995). </a:t>
            </a:r>
          </a:p>
          <a:p>
            <a:pPr marL="0" indent="0" algn="just">
              <a:lnSpc>
                <a:spcPct val="100000"/>
              </a:lnSpc>
              <a:buNone/>
            </a:pPr>
            <a:r>
              <a:rPr lang="it-IT" dirty="0"/>
              <a:t>Attività progettate con l’utilizzo di supporti tecnologici costituiscono un’instrumentazione dei processi </a:t>
            </a:r>
            <a:r>
              <a:rPr lang="it-IT" dirty="0" err="1"/>
              <a:t>covariazionali</a:t>
            </a:r>
            <a:r>
              <a:rPr lang="it-IT" dirty="0"/>
              <a:t>. </a:t>
            </a:r>
          </a:p>
        </p:txBody>
      </p:sp>
    </p:spTree>
    <p:extLst>
      <p:ext uri="{BB962C8B-B14F-4D97-AF65-F5344CB8AC3E}">
        <p14:creationId xmlns:p14="http://schemas.microsoft.com/office/powerpoint/2010/main" val="3773107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3358159-89C5-49EC-BE5F-EFAA83D4B24A}"/>
              </a:ext>
            </a:extLst>
          </p:cNvPr>
          <p:cNvPicPr>
            <a:picLocks noChangeAspect="1"/>
          </p:cNvPicPr>
          <p:nvPr/>
        </p:nvPicPr>
        <p:blipFill rotWithShape="1">
          <a:blip r:embed="rId2"/>
          <a:srcRect l="10633" t="22278" r="14936" b="9704"/>
          <a:stretch/>
        </p:blipFill>
        <p:spPr>
          <a:xfrm>
            <a:off x="559597" y="645123"/>
            <a:ext cx="10065963" cy="5174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egnaposto contenuto 4">
            <a:extLst>
              <a:ext uri="{FF2B5EF4-FFF2-40B4-BE49-F238E27FC236}">
                <a16:creationId xmlns:a16="http://schemas.microsoft.com/office/drawing/2014/main" id="{520FECE4-EF54-4BFF-BA21-6BBCEEFCE883}"/>
              </a:ext>
            </a:extLst>
          </p:cNvPr>
          <p:cNvSpPr>
            <a:spLocks noGrp="1"/>
          </p:cNvSpPr>
          <p:nvPr>
            <p:ph idx="1"/>
          </p:nvPr>
        </p:nvSpPr>
        <p:spPr>
          <a:xfrm rot="11971745">
            <a:off x="8630321" y="38491"/>
            <a:ext cx="3906731" cy="1702112"/>
          </a:xfrm>
          <a:prstGeom prst="irregularSeal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p>
        </p:txBody>
      </p:sp>
      <p:sp>
        <p:nvSpPr>
          <p:cNvPr id="4" name="Rettangolo 3">
            <a:extLst>
              <a:ext uri="{FF2B5EF4-FFF2-40B4-BE49-F238E27FC236}">
                <a16:creationId xmlns:a16="http://schemas.microsoft.com/office/drawing/2014/main" id="{9B3787B1-FDF0-4261-B1E5-5F02DA8DFBDC}"/>
              </a:ext>
            </a:extLst>
          </p:cNvPr>
          <p:cNvSpPr/>
          <p:nvPr/>
        </p:nvSpPr>
        <p:spPr>
          <a:xfrm rot="554311">
            <a:off x="9375153" y="493835"/>
            <a:ext cx="250081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000" b="1" dirty="0">
                <a:ln/>
                <a:solidFill>
                  <a:schemeClr val="accent4"/>
                </a:solidFill>
              </a:rPr>
              <a:t>ESEMPIO 1</a:t>
            </a:r>
          </a:p>
        </p:txBody>
      </p:sp>
      <p:sp>
        <p:nvSpPr>
          <p:cNvPr id="3" name="Rettangolo 2">
            <a:extLst>
              <a:ext uri="{FF2B5EF4-FFF2-40B4-BE49-F238E27FC236}">
                <a16:creationId xmlns:a16="http://schemas.microsoft.com/office/drawing/2014/main" id="{282F240F-0708-4E30-9604-BDDCE4A9D4CE}"/>
              </a:ext>
            </a:extLst>
          </p:cNvPr>
          <p:cNvSpPr/>
          <p:nvPr/>
        </p:nvSpPr>
        <p:spPr>
          <a:xfrm>
            <a:off x="559597" y="6020336"/>
            <a:ext cx="8862349" cy="646331"/>
          </a:xfrm>
          <a:prstGeom prst="rect">
            <a:avLst/>
          </a:prstGeom>
        </p:spPr>
        <p:txBody>
          <a:bodyPr wrap="square">
            <a:spAutoFit/>
          </a:bodyPr>
          <a:lstStyle/>
          <a:p>
            <a:pPr marL="180340" indent="-180340" algn="just">
              <a:spcBef>
                <a:spcPts val="1200"/>
              </a:spcBef>
              <a:spcAft>
                <a:spcPts val="1200"/>
              </a:spcAft>
              <a:tabLst>
                <a:tab pos="900430" algn="l"/>
              </a:tabLst>
            </a:pPr>
            <a:r>
              <a:rPr lang="en-US" dirty="0">
                <a:latin typeface="Times New Roman" panose="02020603050405020304" pitchFamily="18" charset="0"/>
                <a:ea typeface="Calibri" panose="020F0502020204030204" pitchFamily="34" charset="0"/>
                <a:cs typeface="Arial" panose="020B0604020202020204" pitchFamily="34" charset="0"/>
              </a:rPr>
              <a:t>Hanna, G. &amp; de Villiers, M. (Eds.) (2012). </a:t>
            </a:r>
            <a:r>
              <a:rPr lang="en-US" i="1" dirty="0">
                <a:latin typeface="Times New Roman" panose="02020603050405020304" pitchFamily="18" charset="0"/>
                <a:ea typeface="Calibri" panose="020F0502020204030204" pitchFamily="34" charset="0"/>
                <a:cs typeface="Arial" panose="020B0604020202020204" pitchFamily="34" charset="0"/>
              </a:rPr>
              <a:t>Proof and Proving in Mathematics Education</a:t>
            </a:r>
            <a:r>
              <a:rPr lang="en-US" dirty="0">
                <a:latin typeface="Times New Roman" panose="02020603050405020304" pitchFamily="18" charset="0"/>
                <a:ea typeface="Calibri" panose="020F0502020204030204" pitchFamily="34" charset="0"/>
                <a:cs typeface="Arial" panose="020B0604020202020204" pitchFamily="34" charset="0"/>
              </a:rPr>
              <a:t>. New ICMI Study Series, Vol 15, 105-106.</a:t>
            </a:r>
            <a:endParaRPr lang="it-IT" dirty="0">
              <a:latin typeface="Times New Roman" panose="02020603050405020304" pitchFamily="18" charset="0"/>
              <a:ea typeface="Calibri" panose="020F050202020403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58763A79-8A04-4468-91C6-AE2A73132C92}"/>
              </a:ext>
            </a:extLst>
          </p:cNvPr>
          <p:cNvSpPr/>
          <p:nvPr/>
        </p:nvSpPr>
        <p:spPr>
          <a:xfrm>
            <a:off x="935421" y="1397876"/>
            <a:ext cx="1860331" cy="346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3DB36B61-A289-4875-9380-DC4A1281A1F6}"/>
              </a:ext>
            </a:extLst>
          </p:cNvPr>
          <p:cNvSpPr/>
          <p:nvPr/>
        </p:nvSpPr>
        <p:spPr>
          <a:xfrm>
            <a:off x="3171577" y="1397876"/>
            <a:ext cx="1452976" cy="3954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D6D57FC9-40C5-4BEA-B93B-A818ED29D735}"/>
              </a:ext>
            </a:extLst>
          </p:cNvPr>
          <p:cNvSpPr txBox="1"/>
          <p:nvPr/>
        </p:nvSpPr>
        <p:spPr>
          <a:xfrm>
            <a:off x="921031" y="1744717"/>
            <a:ext cx="2011048" cy="369332"/>
          </a:xfrm>
          <a:prstGeom prst="rect">
            <a:avLst/>
          </a:prstGeom>
          <a:noFill/>
        </p:spPr>
        <p:txBody>
          <a:bodyPr wrap="square" rtlCol="0">
            <a:spAutoFit/>
          </a:bodyPr>
          <a:lstStyle/>
          <a:p>
            <a:r>
              <a:rPr lang="it-IT" b="1" dirty="0">
                <a:solidFill>
                  <a:srgbClr val="FF0000"/>
                </a:solidFill>
              </a:rPr>
              <a:t>x  f(x)  </a:t>
            </a:r>
            <a:r>
              <a:rPr lang="it-IT" b="1" dirty="0" err="1">
                <a:solidFill>
                  <a:srgbClr val="FF0000"/>
                </a:solidFill>
              </a:rPr>
              <a:t>df</a:t>
            </a:r>
            <a:r>
              <a:rPr lang="it-IT" b="1" dirty="0">
                <a:solidFill>
                  <a:srgbClr val="FF0000"/>
                </a:solidFill>
              </a:rPr>
              <a:t>(x)  </a:t>
            </a:r>
            <a:r>
              <a:rPr lang="it-IT" b="1" dirty="0" err="1">
                <a:solidFill>
                  <a:srgbClr val="FF0000"/>
                </a:solidFill>
              </a:rPr>
              <a:t>ddf</a:t>
            </a:r>
            <a:r>
              <a:rPr lang="it-IT" b="1" dirty="0">
                <a:solidFill>
                  <a:srgbClr val="FF0000"/>
                </a:solidFill>
              </a:rPr>
              <a:t>(x)</a:t>
            </a:r>
          </a:p>
        </p:txBody>
      </p:sp>
      <p:sp>
        <p:nvSpPr>
          <p:cNvPr id="9" name="CasellaDiTesto 8">
            <a:extLst>
              <a:ext uri="{FF2B5EF4-FFF2-40B4-BE49-F238E27FC236}">
                <a16:creationId xmlns:a16="http://schemas.microsoft.com/office/drawing/2014/main" id="{71756FA0-CDE0-4D41-BB8D-20E7A922A97C}"/>
              </a:ext>
            </a:extLst>
          </p:cNvPr>
          <p:cNvSpPr txBox="1"/>
          <p:nvPr/>
        </p:nvSpPr>
        <p:spPr>
          <a:xfrm>
            <a:off x="3275564" y="1782804"/>
            <a:ext cx="1285834" cy="369332"/>
          </a:xfrm>
          <a:prstGeom prst="rect">
            <a:avLst/>
          </a:prstGeom>
          <a:noFill/>
        </p:spPr>
        <p:txBody>
          <a:bodyPr wrap="square" rtlCol="0">
            <a:spAutoFit/>
          </a:bodyPr>
          <a:lstStyle/>
          <a:p>
            <a:r>
              <a:rPr lang="it-IT" b="1" dirty="0">
                <a:solidFill>
                  <a:srgbClr val="FF0000"/>
                </a:solidFill>
              </a:rPr>
              <a:t>a      b      c</a:t>
            </a:r>
          </a:p>
        </p:txBody>
      </p:sp>
      <p:sp>
        <p:nvSpPr>
          <p:cNvPr id="10" name="CasellaDiTesto 9">
            <a:extLst>
              <a:ext uri="{FF2B5EF4-FFF2-40B4-BE49-F238E27FC236}">
                <a16:creationId xmlns:a16="http://schemas.microsoft.com/office/drawing/2014/main" id="{088EDC7A-672B-4D98-8A18-1DE712A993B3}"/>
              </a:ext>
            </a:extLst>
          </p:cNvPr>
          <p:cNvSpPr txBox="1"/>
          <p:nvPr/>
        </p:nvSpPr>
        <p:spPr>
          <a:xfrm>
            <a:off x="1371600" y="263304"/>
            <a:ext cx="2663760" cy="584775"/>
          </a:xfrm>
          <a:prstGeom prst="rect">
            <a:avLst/>
          </a:prstGeom>
          <a:noFill/>
        </p:spPr>
        <p:txBody>
          <a:bodyPr wrap="square" rtlCol="0">
            <a:spAutoFit/>
          </a:bodyPr>
          <a:lstStyle/>
          <a:p>
            <a:r>
              <a:rPr lang="it-IT" sz="3200" b="1" dirty="0">
                <a:solidFill>
                  <a:srgbClr val="FF0000"/>
                </a:solidFill>
              </a:rPr>
              <a:t>y = ax²+ </a:t>
            </a:r>
            <a:r>
              <a:rPr lang="it-IT" sz="3200" b="1" dirty="0" err="1">
                <a:solidFill>
                  <a:srgbClr val="FF0000"/>
                </a:solidFill>
              </a:rPr>
              <a:t>bx</a:t>
            </a:r>
            <a:r>
              <a:rPr lang="it-IT" sz="3200" b="1" dirty="0">
                <a:solidFill>
                  <a:srgbClr val="FF0000"/>
                </a:solidFill>
              </a:rPr>
              <a:t> + c</a:t>
            </a:r>
          </a:p>
        </p:txBody>
      </p:sp>
    </p:spTree>
    <p:extLst>
      <p:ext uri="{BB962C8B-B14F-4D97-AF65-F5344CB8AC3E}">
        <p14:creationId xmlns:p14="http://schemas.microsoft.com/office/powerpoint/2010/main" val="93346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nodePh="1">
                                  <p:stCondLst>
                                    <p:cond delay="0"/>
                                  </p:stCondLst>
                                  <p:endCondLst>
                                    <p:cond evt="begin" delay="0">
                                      <p:tn val="16"/>
                                    </p:cond>
                                  </p:end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4" grpId="0"/>
      <p:bldP spid="6" grpId="0" animBg="1"/>
      <p:bldP spid="7"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1DBC7-597C-4BE7-B4D8-0D605FDFAADF}"/>
              </a:ext>
            </a:extLst>
          </p:cNvPr>
          <p:cNvSpPr>
            <a:spLocks noGrp="1"/>
          </p:cNvSpPr>
          <p:nvPr>
            <p:ph type="title"/>
          </p:nvPr>
        </p:nvSpPr>
        <p:spPr/>
        <p:txBody>
          <a:bodyPr/>
          <a:lstStyle/>
          <a:p>
            <a:r>
              <a:rPr lang="it-IT" dirty="0"/>
              <a:t>Il problema della bottiglia</a:t>
            </a:r>
          </a:p>
        </p:txBody>
      </p:sp>
      <p:sp>
        <p:nvSpPr>
          <p:cNvPr id="5" name="Rettangolo 4">
            <a:extLst>
              <a:ext uri="{FF2B5EF4-FFF2-40B4-BE49-F238E27FC236}">
                <a16:creationId xmlns:a16="http://schemas.microsoft.com/office/drawing/2014/main" id="{F8BF81E2-3935-4678-9A50-974D3005EC53}"/>
              </a:ext>
            </a:extLst>
          </p:cNvPr>
          <p:cNvSpPr/>
          <p:nvPr/>
        </p:nvSpPr>
        <p:spPr>
          <a:xfrm>
            <a:off x="8621309" y="436562"/>
            <a:ext cx="313868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cap="none" spc="0" dirty="0">
                <a:ln/>
                <a:solidFill>
                  <a:schemeClr val="accent4"/>
                </a:solidFill>
                <a:effectLst/>
              </a:rPr>
              <a:t>LET’S TRY!</a:t>
            </a:r>
          </a:p>
        </p:txBody>
      </p:sp>
      <p:sp>
        <p:nvSpPr>
          <p:cNvPr id="6" name="Esplosione: 14 punte 5">
            <a:extLst>
              <a:ext uri="{FF2B5EF4-FFF2-40B4-BE49-F238E27FC236}">
                <a16:creationId xmlns:a16="http://schemas.microsoft.com/office/drawing/2014/main" id="{AF0D8F59-0726-42AE-A56E-67A232E6DD6D}"/>
              </a:ext>
            </a:extLst>
          </p:cNvPr>
          <p:cNvSpPr/>
          <p:nvPr/>
        </p:nvSpPr>
        <p:spPr>
          <a:xfrm rot="11522982">
            <a:off x="7583611" y="-346165"/>
            <a:ext cx="4793929" cy="2579980"/>
          </a:xfrm>
          <a:prstGeom prst="irregularSeal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75FD77EC-4E50-4474-A698-8C84B4F7AAB0}"/>
              </a:ext>
            </a:extLst>
          </p:cNvPr>
          <p:cNvCxnSpPr/>
          <p:nvPr/>
        </p:nvCxnSpPr>
        <p:spPr>
          <a:xfrm>
            <a:off x="6516414" y="5580993"/>
            <a:ext cx="401495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Connettore 2 8">
            <a:extLst>
              <a:ext uri="{FF2B5EF4-FFF2-40B4-BE49-F238E27FC236}">
                <a16:creationId xmlns:a16="http://schemas.microsoft.com/office/drawing/2014/main" id="{AAD60CEC-622D-462F-926A-6B7A087A9BB7}"/>
              </a:ext>
            </a:extLst>
          </p:cNvPr>
          <p:cNvCxnSpPr>
            <a:cxnSpLocks/>
          </p:cNvCxnSpPr>
          <p:nvPr/>
        </p:nvCxnSpPr>
        <p:spPr>
          <a:xfrm flipH="1" flipV="1">
            <a:off x="6505903" y="1909930"/>
            <a:ext cx="10511" cy="367106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CasellaDiTesto 10">
            <a:extLst>
              <a:ext uri="{FF2B5EF4-FFF2-40B4-BE49-F238E27FC236}">
                <a16:creationId xmlns:a16="http://schemas.microsoft.com/office/drawing/2014/main" id="{69E93696-9BF5-46EF-96DD-17B1821B2C83}"/>
              </a:ext>
            </a:extLst>
          </p:cNvPr>
          <p:cNvSpPr txBox="1"/>
          <p:nvPr/>
        </p:nvSpPr>
        <p:spPr>
          <a:xfrm>
            <a:off x="9987280" y="5727849"/>
            <a:ext cx="890300" cy="369332"/>
          </a:xfrm>
          <a:prstGeom prst="rect">
            <a:avLst/>
          </a:prstGeom>
          <a:noFill/>
        </p:spPr>
        <p:txBody>
          <a:bodyPr wrap="square" rtlCol="0">
            <a:spAutoFit/>
          </a:bodyPr>
          <a:lstStyle/>
          <a:p>
            <a:r>
              <a:rPr lang="it-IT" dirty="0"/>
              <a:t>volume</a:t>
            </a:r>
          </a:p>
        </p:txBody>
      </p:sp>
      <p:sp>
        <p:nvSpPr>
          <p:cNvPr id="14" name="CasellaDiTesto 13">
            <a:extLst>
              <a:ext uri="{FF2B5EF4-FFF2-40B4-BE49-F238E27FC236}">
                <a16:creationId xmlns:a16="http://schemas.microsoft.com/office/drawing/2014/main" id="{6A98F976-A17D-47C2-9E02-BC441B2D768D}"/>
              </a:ext>
            </a:extLst>
          </p:cNvPr>
          <p:cNvSpPr txBox="1"/>
          <p:nvPr/>
        </p:nvSpPr>
        <p:spPr>
          <a:xfrm rot="16200000">
            <a:off x="5749963" y="2013570"/>
            <a:ext cx="890300" cy="369332"/>
          </a:xfrm>
          <a:prstGeom prst="rect">
            <a:avLst/>
          </a:prstGeom>
          <a:noFill/>
        </p:spPr>
        <p:txBody>
          <a:bodyPr wrap="square" rtlCol="0">
            <a:spAutoFit/>
          </a:bodyPr>
          <a:lstStyle/>
          <a:p>
            <a:r>
              <a:rPr lang="it-IT" dirty="0"/>
              <a:t>altezza</a:t>
            </a:r>
          </a:p>
        </p:txBody>
      </p:sp>
      <p:sp>
        <p:nvSpPr>
          <p:cNvPr id="12" name="Rettangolo 11">
            <a:extLst>
              <a:ext uri="{FF2B5EF4-FFF2-40B4-BE49-F238E27FC236}">
                <a16:creationId xmlns:a16="http://schemas.microsoft.com/office/drawing/2014/main" id="{929AD00A-646E-4C18-A78D-9CC0AC9073A4}"/>
              </a:ext>
            </a:extLst>
          </p:cNvPr>
          <p:cNvSpPr/>
          <p:nvPr/>
        </p:nvSpPr>
        <p:spPr>
          <a:xfrm>
            <a:off x="1314420" y="5888203"/>
            <a:ext cx="6986753" cy="707886"/>
          </a:xfrm>
          <a:prstGeom prst="rect">
            <a:avLst/>
          </a:prstGeom>
        </p:spPr>
        <p:txBody>
          <a:bodyPr wrap="square">
            <a:spAutoFit/>
          </a:bodyPr>
          <a:lstStyle/>
          <a:p>
            <a:r>
              <a:rPr lang="it-IT" sz="2000" dirty="0">
                <a:hlinkClick r:id="rId4"/>
              </a:rPr>
              <a:t>https://teacher.desmos.com/waterline/walkthrough#Erlenmeyer</a:t>
            </a:r>
            <a:r>
              <a:rPr lang="it-IT" sz="2000" dirty="0"/>
              <a:t> </a:t>
            </a:r>
          </a:p>
          <a:p>
            <a:r>
              <a:rPr lang="it-IT" sz="2000" dirty="0">
                <a:hlinkClick r:id="rId5"/>
              </a:rPr>
              <a:t>https://teacher.desmos.com/waterline/walkthrough#Evaporation</a:t>
            </a:r>
            <a:r>
              <a:rPr lang="it-IT" sz="2000" dirty="0"/>
              <a:t> </a:t>
            </a:r>
          </a:p>
        </p:txBody>
      </p:sp>
      <p:pic>
        <p:nvPicPr>
          <p:cNvPr id="4" name="Water Line by Desmos - Google Chrome 2020-05-08 10-57-42">
            <a:hlinkClick r:id="" action="ppaction://media"/>
            <a:extLst>
              <a:ext uri="{FF2B5EF4-FFF2-40B4-BE49-F238E27FC236}">
                <a16:creationId xmlns:a16="http://schemas.microsoft.com/office/drawing/2014/main" id="{A754E4B2-3D25-4635-BF0A-96442BFBC3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1552" y="2141747"/>
            <a:ext cx="5115881" cy="2793758"/>
          </a:xfrm>
          <a:prstGeom prst="rect">
            <a:avLst/>
          </a:prstGeom>
        </p:spPr>
      </p:pic>
    </p:spTree>
    <p:extLst>
      <p:ext uri="{BB962C8B-B14F-4D97-AF65-F5344CB8AC3E}">
        <p14:creationId xmlns:p14="http://schemas.microsoft.com/office/powerpoint/2010/main" val="26090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20FECE4-EF54-4BFF-BA21-6BBCEEFCE883}"/>
              </a:ext>
            </a:extLst>
          </p:cNvPr>
          <p:cNvSpPr>
            <a:spLocks noGrp="1"/>
          </p:cNvSpPr>
          <p:nvPr>
            <p:ph idx="1"/>
          </p:nvPr>
        </p:nvSpPr>
        <p:spPr>
          <a:xfrm rot="11971745">
            <a:off x="8125694" y="53826"/>
            <a:ext cx="4383651" cy="2019212"/>
          </a:xfrm>
          <a:prstGeom prst="irregularSeal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it-IT" dirty="0"/>
          </a:p>
        </p:txBody>
      </p:sp>
      <p:sp>
        <p:nvSpPr>
          <p:cNvPr id="4" name="Rettangolo 3">
            <a:extLst>
              <a:ext uri="{FF2B5EF4-FFF2-40B4-BE49-F238E27FC236}">
                <a16:creationId xmlns:a16="http://schemas.microsoft.com/office/drawing/2014/main" id="{9B3787B1-FDF0-4261-B1E5-5F02DA8DFBDC}"/>
              </a:ext>
            </a:extLst>
          </p:cNvPr>
          <p:cNvSpPr/>
          <p:nvPr/>
        </p:nvSpPr>
        <p:spPr>
          <a:xfrm rot="554311">
            <a:off x="9117988" y="769416"/>
            <a:ext cx="250081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000" b="1" dirty="0">
                <a:ln/>
                <a:solidFill>
                  <a:schemeClr val="accent4"/>
                </a:solidFill>
              </a:rPr>
              <a:t>ESEMPIO 2</a:t>
            </a:r>
          </a:p>
        </p:txBody>
      </p:sp>
      <p:pic>
        <p:nvPicPr>
          <p:cNvPr id="10242" name="Picture 2">
            <a:extLst>
              <a:ext uri="{FF2B5EF4-FFF2-40B4-BE49-F238E27FC236}">
                <a16:creationId xmlns:a16="http://schemas.microsoft.com/office/drawing/2014/main" id="{09220A41-750B-4D5A-B6E1-2DBD325853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96" t="18397" r="4006" b="10042"/>
          <a:stretch/>
        </p:blipFill>
        <p:spPr bwMode="auto">
          <a:xfrm>
            <a:off x="1493133" y="573260"/>
            <a:ext cx="5104436" cy="535712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483F4F1-7118-401C-849B-3813B553B802}"/>
              </a:ext>
            </a:extLst>
          </p:cNvPr>
          <p:cNvSpPr/>
          <p:nvPr/>
        </p:nvSpPr>
        <p:spPr>
          <a:xfrm>
            <a:off x="1331089" y="6071675"/>
            <a:ext cx="8900931" cy="646331"/>
          </a:xfrm>
          <a:prstGeom prst="rect">
            <a:avLst/>
          </a:prstGeom>
        </p:spPr>
        <p:txBody>
          <a:bodyPr wrap="square">
            <a:spAutoFit/>
          </a:bodyPr>
          <a:lstStyle/>
          <a:p>
            <a:pPr marL="180340" indent="-180340" algn="just">
              <a:spcBef>
                <a:spcPts val="1200"/>
              </a:spcBef>
              <a:spcAft>
                <a:spcPts val="1200"/>
              </a:spcAft>
            </a:pPr>
            <a:r>
              <a:rPr lang="en-US" dirty="0" err="1">
                <a:latin typeface="Times New Roman" panose="02020603050405020304" pitchFamily="18" charset="0"/>
                <a:ea typeface="Calibri" panose="020F0502020204030204" pitchFamily="34" charset="0"/>
                <a:cs typeface="Arial" panose="020B0604020202020204" pitchFamily="34" charset="0"/>
              </a:rPr>
              <a:t>Hoffkamp</a:t>
            </a:r>
            <a:r>
              <a:rPr lang="en-US" dirty="0">
                <a:latin typeface="Times New Roman" panose="02020603050405020304" pitchFamily="18" charset="0"/>
                <a:ea typeface="Calibri" panose="020F0502020204030204" pitchFamily="34" charset="0"/>
                <a:cs typeface="Arial" panose="020B0604020202020204" pitchFamily="34" charset="0"/>
              </a:rPr>
              <a:t>, A. (2009). Enhancing functional thinking using the computer for representational transfer, </a:t>
            </a:r>
            <a:r>
              <a:rPr lang="en-US" i="1" dirty="0">
                <a:latin typeface="Times New Roman" panose="02020603050405020304" pitchFamily="18" charset="0"/>
                <a:ea typeface="Calibri" panose="020F0502020204030204" pitchFamily="34" charset="0"/>
                <a:cs typeface="Arial" panose="020B0604020202020204" pitchFamily="34" charset="0"/>
              </a:rPr>
              <a:t>Proceedings of CERME 6 - Lyon, France</a:t>
            </a:r>
            <a:r>
              <a:rPr lang="en-US" dirty="0">
                <a:latin typeface="Times New Roman" panose="02020603050405020304" pitchFamily="18" charset="0"/>
                <a:ea typeface="Calibri" panose="020F0502020204030204" pitchFamily="34" charset="0"/>
                <a:cs typeface="Arial" panose="020B0604020202020204" pitchFamily="34" charset="0"/>
              </a:rPr>
              <a:t>, 1201 - 1210.</a:t>
            </a:r>
            <a:endParaRPr lang="it-IT" dirty="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79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nodePh="1">
                                  <p:stCondLst>
                                    <p:cond delay="0"/>
                                  </p:stCondLst>
                                  <p:endCondLst>
                                    <p:cond evt="begin" delay="0">
                                      <p:tn val="16"/>
                                    </p:cond>
                                  </p:end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1A2B241-0EF2-4283-94A1-61391DE42770}"/>
              </a:ext>
            </a:extLst>
          </p:cNvPr>
          <p:cNvPicPr>
            <a:picLocks noChangeAspect="1"/>
          </p:cNvPicPr>
          <p:nvPr/>
        </p:nvPicPr>
        <p:blipFill>
          <a:blip r:embed="rId4"/>
          <a:stretch>
            <a:fillRect/>
          </a:stretch>
        </p:blipFill>
        <p:spPr>
          <a:xfrm rot="501169">
            <a:off x="9028304" y="-220656"/>
            <a:ext cx="3481940" cy="1870957"/>
          </a:xfrm>
          <a:prstGeom prst="rect">
            <a:avLst/>
          </a:prstGeom>
        </p:spPr>
      </p:pic>
      <p:sp>
        <p:nvSpPr>
          <p:cNvPr id="2" name="Rettangolo 1">
            <a:extLst>
              <a:ext uri="{FF2B5EF4-FFF2-40B4-BE49-F238E27FC236}">
                <a16:creationId xmlns:a16="http://schemas.microsoft.com/office/drawing/2014/main" id="{D483F4F1-7118-401C-849B-3813B553B802}"/>
              </a:ext>
            </a:extLst>
          </p:cNvPr>
          <p:cNvSpPr/>
          <p:nvPr/>
        </p:nvSpPr>
        <p:spPr>
          <a:xfrm>
            <a:off x="511871" y="5809810"/>
            <a:ext cx="9720149" cy="923330"/>
          </a:xfrm>
          <a:prstGeom prst="rect">
            <a:avLst/>
          </a:prstGeom>
        </p:spPr>
        <p:txBody>
          <a:bodyPr wrap="square">
            <a:spAutoFit/>
          </a:bodyPr>
          <a:lstStyle/>
          <a:p>
            <a:pPr marL="180340" indent="-180340" algn="just">
              <a:spcBef>
                <a:spcPts val="1200"/>
              </a:spcBef>
              <a:spcAft>
                <a:spcPts val="1200"/>
              </a:spcAft>
            </a:pPr>
            <a:r>
              <a:rPr lang="it-IT" dirty="0"/>
              <a:t>Arzarello, F. (2019). La </a:t>
            </a:r>
            <a:r>
              <a:rPr lang="it-IT" dirty="0" err="1"/>
              <a:t>covariación</a:t>
            </a:r>
            <a:r>
              <a:rPr lang="it-IT" dirty="0"/>
              <a:t> </a:t>
            </a:r>
            <a:r>
              <a:rPr lang="it-IT" dirty="0" err="1"/>
              <a:t>instrumentada</a:t>
            </a:r>
            <a:r>
              <a:rPr lang="it-IT" dirty="0"/>
              <a:t>: un </a:t>
            </a:r>
            <a:r>
              <a:rPr lang="it-IT" dirty="0" err="1"/>
              <a:t>fenómeno</a:t>
            </a:r>
            <a:r>
              <a:rPr lang="it-IT" dirty="0"/>
              <a:t> de </a:t>
            </a:r>
            <a:r>
              <a:rPr lang="it-IT" dirty="0" err="1"/>
              <a:t>mediación</a:t>
            </a:r>
            <a:r>
              <a:rPr lang="it-IT" dirty="0"/>
              <a:t> </a:t>
            </a:r>
            <a:r>
              <a:rPr lang="it-IT" dirty="0" err="1"/>
              <a:t>semiótica</a:t>
            </a:r>
            <a:r>
              <a:rPr lang="it-IT" dirty="0"/>
              <a:t> y </a:t>
            </a:r>
            <a:r>
              <a:rPr lang="it-IT" dirty="0" err="1"/>
              <a:t>epistemológica</a:t>
            </a:r>
            <a:r>
              <a:rPr lang="it-IT" dirty="0"/>
              <a:t>, </a:t>
            </a:r>
            <a:r>
              <a:rPr lang="pt-BR" i="1" dirty="0"/>
              <a:t>Cuadernos de Investigación y Formación en Educación Matemática</a:t>
            </a:r>
            <a:r>
              <a:rPr lang="pt-BR" dirty="0"/>
              <a:t>. Año 14. Número 18. pp 11–29. </a:t>
            </a:r>
            <a:endParaRPr lang="it-IT" dirty="0"/>
          </a:p>
        </p:txBody>
      </p:sp>
      <p:pic>
        <p:nvPicPr>
          <p:cNvPr id="3" name="Gal 3.ggb 2020-05-15 11-46-29">
            <a:hlinkClick r:id="" action="ppaction://media"/>
            <a:extLst>
              <a:ext uri="{FF2B5EF4-FFF2-40B4-BE49-F238E27FC236}">
                <a16:creationId xmlns:a16="http://schemas.microsoft.com/office/drawing/2014/main" id="{E4719292-C579-4747-9397-CEBDE48633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11871" y="817863"/>
            <a:ext cx="9130311" cy="4775217"/>
          </a:xfrm>
        </p:spPr>
      </p:pic>
      <p:sp>
        <p:nvSpPr>
          <p:cNvPr id="4" name="Rettangolo 3">
            <a:extLst>
              <a:ext uri="{FF2B5EF4-FFF2-40B4-BE49-F238E27FC236}">
                <a16:creationId xmlns:a16="http://schemas.microsoft.com/office/drawing/2014/main" id="{9B3787B1-FDF0-4261-B1E5-5F02DA8DFBDC}"/>
              </a:ext>
            </a:extLst>
          </p:cNvPr>
          <p:cNvSpPr/>
          <p:nvPr/>
        </p:nvSpPr>
        <p:spPr>
          <a:xfrm rot="554311">
            <a:off x="9682787" y="360880"/>
            <a:ext cx="250081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000" b="1" dirty="0">
                <a:ln/>
                <a:solidFill>
                  <a:schemeClr val="accent4"/>
                </a:solidFill>
              </a:rPr>
              <a:t>ESEMPIO 3</a:t>
            </a:r>
          </a:p>
        </p:txBody>
      </p:sp>
    </p:spTree>
    <p:extLst>
      <p:ext uri="{BB962C8B-B14F-4D97-AF65-F5344CB8AC3E}">
        <p14:creationId xmlns:p14="http://schemas.microsoft.com/office/powerpoint/2010/main" val="9080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03BC00C9-F33A-43C4-A884-EF77C3C908AF}"/>
              </a:ext>
            </a:extLst>
          </p:cNvPr>
          <p:cNvSpPr>
            <a:spLocks noGrp="1"/>
          </p:cNvSpPr>
          <p:nvPr>
            <p:ph type="title"/>
          </p:nvPr>
        </p:nvSpPr>
        <p:spPr>
          <a:xfrm>
            <a:off x="6094105" y="802955"/>
            <a:ext cx="4977976" cy="1454051"/>
          </a:xfrm>
        </p:spPr>
        <p:txBody>
          <a:bodyPr>
            <a:normAutofit/>
          </a:bodyPr>
          <a:lstStyle/>
          <a:p>
            <a:r>
              <a:rPr lang="it-IT">
                <a:solidFill>
                  <a:srgbClr val="000000"/>
                </a:solidFill>
              </a:rPr>
              <a:t>Quale ruolo svolge la tecnologia?</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7FF2CA62-2816-43D2-87B8-D3D8547CBD0B}"/>
              </a:ext>
            </a:extLst>
          </p:cNvPr>
          <p:cNvPicPr>
            <a:picLocks noChangeAspect="1"/>
          </p:cNvPicPr>
          <p:nvPr/>
        </p:nvPicPr>
        <p:blipFill rotWithShape="1">
          <a:blip r:embed="rId3">
            <a:alphaModFix/>
          </a:blip>
          <a:srcRect l="39434" r="6585"/>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Segnaposto contenuto 2">
            <a:extLst>
              <a:ext uri="{FF2B5EF4-FFF2-40B4-BE49-F238E27FC236}">
                <a16:creationId xmlns:a16="http://schemas.microsoft.com/office/drawing/2014/main" id="{BC258C77-9BC7-4E8D-8C2F-2A9815609ACC}"/>
              </a:ext>
            </a:extLst>
          </p:cNvPr>
          <p:cNvSpPr>
            <a:spLocks noGrp="1"/>
          </p:cNvSpPr>
          <p:nvPr>
            <p:ph idx="1"/>
          </p:nvPr>
        </p:nvSpPr>
        <p:spPr>
          <a:xfrm>
            <a:off x="6090574" y="2421682"/>
            <a:ext cx="4977578" cy="3639289"/>
          </a:xfrm>
        </p:spPr>
        <p:txBody>
          <a:bodyPr anchor="ctr">
            <a:normAutofit/>
          </a:bodyPr>
          <a:lstStyle/>
          <a:p>
            <a:pPr>
              <a:buFont typeface="Wingdings" panose="05000000000000000000" pitchFamily="2" charset="2"/>
              <a:buChar char="Ø"/>
            </a:pPr>
            <a:r>
              <a:rPr lang="it-IT" dirty="0">
                <a:solidFill>
                  <a:srgbClr val="000000"/>
                </a:solidFill>
              </a:rPr>
              <a:t>Amplificatori visivi (es. applet in </a:t>
            </a:r>
            <a:r>
              <a:rPr lang="it-IT" dirty="0" err="1">
                <a:solidFill>
                  <a:srgbClr val="000000"/>
                </a:solidFill>
              </a:rPr>
              <a:t>GeoGebra</a:t>
            </a:r>
            <a:r>
              <a:rPr lang="it-IT" dirty="0">
                <a:solidFill>
                  <a:srgbClr val="000000"/>
                </a:solidFill>
              </a:rPr>
              <a:t> e </a:t>
            </a:r>
            <a:r>
              <a:rPr lang="it-IT" dirty="0" err="1">
                <a:solidFill>
                  <a:srgbClr val="000000"/>
                </a:solidFill>
              </a:rPr>
              <a:t>Cinderella</a:t>
            </a:r>
            <a:r>
              <a:rPr lang="it-IT" dirty="0">
                <a:solidFill>
                  <a:srgbClr val="000000"/>
                </a:solidFill>
              </a:rPr>
              <a:t>);</a:t>
            </a:r>
          </a:p>
          <a:p>
            <a:pPr>
              <a:buFont typeface="Wingdings" panose="05000000000000000000" pitchFamily="2" charset="2"/>
              <a:buChar char="Ø"/>
            </a:pPr>
            <a:r>
              <a:rPr lang="it-IT" dirty="0">
                <a:solidFill>
                  <a:srgbClr val="000000"/>
                </a:solidFill>
              </a:rPr>
              <a:t>Dedurre proprietà matematiche (es. tabelle con differenze finite).</a:t>
            </a:r>
          </a:p>
        </p:txBody>
      </p:sp>
    </p:spTree>
    <p:extLst>
      <p:ext uri="{BB962C8B-B14F-4D97-AF65-F5344CB8AC3E}">
        <p14:creationId xmlns:p14="http://schemas.microsoft.com/office/powerpoint/2010/main" val="2467540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4B8CB46-FB5A-4390-87B2-B8A511452F73}"/>
              </a:ext>
            </a:extLst>
          </p:cNvPr>
          <p:cNvPicPr>
            <a:picLocks noChangeAspect="1"/>
          </p:cNvPicPr>
          <p:nvPr/>
        </p:nvPicPr>
        <p:blipFill rotWithShape="1">
          <a:blip r:embed="rId2"/>
          <a:srcRect t="4064" b="8413"/>
          <a:stretch/>
        </p:blipFill>
        <p:spPr>
          <a:xfrm>
            <a:off x="20" y="206071"/>
            <a:ext cx="12191980" cy="4801868"/>
          </a:xfrm>
          <a:prstGeom prst="rect">
            <a:avLst/>
          </a:prstGeom>
        </p:spPr>
      </p:pic>
      <p:pic>
        <p:nvPicPr>
          <p:cNvPr id="8" name="Picture 7">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9122"/>
          <a:stretch/>
        </p:blipFill>
        <p:spPr>
          <a:xfrm flipV="1">
            <a:off x="0" y="0"/>
            <a:ext cx="12191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10" name="Picture 9">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3840845"/>
            <a:ext cx="12195047"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12" name="Rectangle 11">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390368"/>
            <a:ext cx="12188952"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6FE77C8-E47A-4DE4-9013-7FDC006C3590}"/>
              </a:ext>
            </a:extLst>
          </p:cNvPr>
          <p:cNvSpPr>
            <a:spLocks noGrp="1"/>
          </p:cNvSpPr>
          <p:nvPr>
            <p:ph type="title"/>
          </p:nvPr>
        </p:nvSpPr>
        <p:spPr>
          <a:xfrm>
            <a:off x="804484" y="5566756"/>
            <a:ext cx="10592174" cy="656946"/>
          </a:xfrm>
        </p:spPr>
        <p:txBody>
          <a:bodyPr vert="horz" lIns="91440" tIns="45720" rIns="91440" bIns="45720" rtlCol="0" anchor="t">
            <a:normAutofit/>
          </a:bodyPr>
          <a:lstStyle/>
          <a:p>
            <a:pPr algn="ctr"/>
            <a:r>
              <a:rPr lang="en-US" sz="4000" dirty="0" err="1">
                <a:solidFill>
                  <a:srgbClr val="000000"/>
                </a:solidFill>
              </a:rPr>
              <a:t>Spazio</a:t>
            </a:r>
            <a:r>
              <a:rPr lang="en-US" sz="4000" dirty="0">
                <a:solidFill>
                  <a:srgbClr val="000000"/>
                </a:solidFill>
              </a:rPr>
              <a:t> per </a:t>
            </a:r>
            <a:r>
              <a:rPr lang="en-US" sz="4000" dirty="0" err="1">
                <a:solidFill>
                  <a:srgbClr val="000000"/>
                </a:solidFill>
              </a:rPr>
              <a:t>domande</a:t>
            </a:r>
            <a:r>
              <a:rPr lang="en-US" sz="4000" dirty="0">
                <a:solidFill>
                  <a:srgbClr val="000000"/>
                </a:solidFill>
              </a:rPr>
              <a:t> (I </a:t>
            </a:r>
            <a:r>
              <a:rPr lang="en-US" sz="4000" dirty="0" err="1">
                <a:solidFill>
                  <a:srgbClr val="000000"/>
                </a:solidFill>
              </a:rPr>
              <a:t>parte</a:t>
            </a:r>
            <a:r>
              <a:rPr lang="en-US" sz="4000" dirty="0">
                <a:solidFill>
                  <a:srgbClr val="000000"/>
                </a:solidFill>
              </a:rPr>
              <a:t>) </a:t>
            </a:r>
          </a:p>
        </p:txBody>
      </p:sp>
    </p:spTree>
    <p:extLst>
      <p:ext uri="{BB962C8B-B14F-4D97-AF65-F5344CB8AC3E}">
        <p14:creationId xmlns:p14="http://schemas.microsoft.com/office/powerpoint/2010/main" val="2456141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tavolo, frigorifero&#10;&#10;Descrizione generata automaticamente">
            <a:extLst>
              <a:ext uri="{FF2B5EF4-FFF2-40B4-BE49-F238E27FC236}">
                <a16:creationId xmlns:a16="http://schemas.microsoft.com/office/drawing/2014/main" id="{516B431F-6273-40D9-9C04-A6C429E0A7AD}"/>
              </a:ext>
            </a:extLst>
          </p:cNvPr>
          <p:cNvPicPr>
            <a:picLocks noChangeAspect="1"/>
          </p:cNvPicPr>
          <p:nvPr/>
        </p:nvPicPr>
        <p:blipFill rotWithShape="1">
          <a:blip r:embed="rId2"/>
          <a:srcRect l="103" t="24998" r="-1" b="18810"/>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ED1E7C6-FEC1-4EE3-80C5-0F0BA1F51B9D}"/>
              </a:ext>
            </a:extLst>
          </p:cNvPr>
          <p:cNvSpPr>
            <a:spLocks noGrp="1"/>
          </p:cNvSpPr>
          <p:nvPr>
            <p:ph type="title"/>
          </p:nvPr>
        </p:nvSpPr>
        <p:spPr>
          <a:xfrm>
            <a:off x="630688" y="4337523"/>
            <a:ext cx="10918056" cy="1327380"/>
          </a:xfrm>
        </p:spPr>
        <p:txBody>
          <a:bodyPr vert="horz" lIns="91440" tIns="45720" rIns="91440" bIns="45720" rtlCol="0" anchor="b">
            <a:normAutofit/>
          </a:bodyPr>
          <a:lstStyle/>
          <a:p>
            <a:pPr algn="ctr"/>
            <a:r>
              <a:rPr lang="en-US" sz="6000" dirty="0"/>
              <a:t>Una </a:t>
            </a:r>
            <a:r>
              <a:rPr lang="en-US" sz="6000" dirty="0" err="1"/>
              <a:t>proposta</a:t>
            </a:r>
            <a:r>
              <a:rPr lang="en-US" sz="6000" dirty="0"/>
              <a:t> </a:t>
            </a:r>
            <a:r>
              <a:rPr lang="en-US" sz="6000" dirty="0" err="1"/>
              <a:t>didattica</a:t>
            </a:r>
            <a:endParaRPr lang="en-US" sz="6000" dirty="0"/>
          </a:p>
        </p:txBody>
      </p:sp>
      <p:cxnSp>
        <p:nvCxnSpPr>
          <p:cNvPr id="20" name="Straight Connector 19">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505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03BC00C9-F33A-43C4-A884-EF77C3C908AF}"/>
              </a:ext>
            </a:extLst>
          </p:cNvPr>
          <p:cNvSpPr>
            <a:spLocks noGrp="1"/>
          </p:cNvSpPr>
          <p:nvPr>
            <p:ph type="title"/>
          </p:nvPr>
        </p:nvSpPr>
        <p:spPr>
          <a:xfrm>
            <a:off x="6090574" y="375573"/>
            <a:ext cx="4977976" cy="1454051"/>
          </a:xfrm>
        </p:spPr>
        <p:txBody>
          <a:bodyPr>
            <a:normAutofit/>
          </a:bodyPr>
          <a:lstStyle/>
          <a:p>
            <a:r>
              <a:rPr lang="it-IT" dirty="0">
                <a:solidFill>
                  <a:srgbClr val="000000"/>
                </a:solidFill>
              </a:rPr>
              <a:t>Presentazione</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8" name="Picture 2" descr="Meteo, ondata di caldo anomalo ma torna forte maltempo nel week ...">
            <a:extLst>
              <a:ext uri="{FF2B5EF4-FFF2-40B4-BE49-F238E27FC236}">
                <a16:creationId xmlns:a16="http://schemas.microsoft.com/office/drawing/2014/main" id="{2898BB09-FE5E-4D25-A894-AA5EB00FA12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7030" r="19465"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BC258C77-9BC7-4E8D-8C2F-2A9815609ACC}"/>
              </a:ext>
            </a:extLst>
          </p:cNvPr>
          <p:cNvSpPr>
            <a:spLocks noGrp="1"/>
          </p:cNvSpPr>
          <p:nvPr>
            <p:ph idx="1"/>
          </p:nvPr>
        </p:nvSpPr>
        <p:spPr>
          <a:xfrm>
            <a:off x="6090573" y="1829624"/>
            <a:ext cx="4977578" cy="3639289"/>
          </a:xfrm>
        </p:spPr>
        <p:txBody>
          <a:bodyPr anchor="ctr">
            <a:noAutofit/>
          </a:bodyPr>
          <a:lstStyle/>
          <a:p>
            <a:pPr marL="0" indent="0">
              <a:buNone/>
            </a:pPr>
            <a:r>
              <a:rPr lang="it-IT" sz="2600" dirty="0">
                <a:solidFill>
                  <a:srgbClr val="000000"/>
                </a:solidFill>
              </a:rPr>
              <a:t>L’attività si propone di presentare agli studenti una sensata esperienza in cui due o più variabili </a:t>
            </a:r>
            <a:r>
              <a:rPr lang="it-IT" sz="2600" i="1" dirty="0" err="1">
                <a:solidFill>
                  <a:srgbClr val="000000"/>
                </a:solidFill>
              </a:rPr>
              <a:t>covariano</a:t>
            </a:r>
            <a:r>
              <a:rPr lang="it-IT" sz="2600" dirty="0">
                <a:solidFill>
                  <a:srgbClr val="000000"/>
                </a:solidFill>
              </a:rPr>
              <a:t>.</a:t>
            </a:r>
          </a:p>
          <a:p>
            <a:pPr marL="0" indent="0">
              <a:buNone/>
            </a:pPr>
            <a:r>
              <a:rPr lang="it-IT" sz="2600" dirty="0">
                <a:solidFill>
                  <a:srgbClr val="000000"/>
                </a:solidFill>
              </a:rPr>
              <a:t>L’attività è pensata suddivisa in lezioni successive in cui si alternano lavori di gruppo (piccoli gruppi di 3/4 studenti al massimo) a momenti di condivisione con discussioni dialogate e formalizzazioni del docente.</a:t>
            </a:r>
          </a:p>
        </p:txBody>
      </p:sp>
    </p:spTree>
    <p:extLst>
      <p:ext uri="{BB962C8B-B14F-4D97-AF65-F5344CB8AC3E}">
        <p14:creationId xmlns:p14="http://schemas.microsoft.com/office/powerpoint/2010/main" val="2031749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23DCBD7-BE4A-4DC2-8465-680E6C8D900F}"/>
              </a:ext>
            </a:extLst>
          </p:cNvPr>
          <p:cNvPicPr>
            <a:picLocks noChangeAspect="1"/>
          </p:cNvPicPr>
          <p:nvPr/>
        </p:nvPicPr>
        <p:blipFill rotWithShape="1">
          <a:blip r:embed="rId2"/>
          <a:srcRect l="15584" t="11795" r="16104" b="23915"/>
          <a:stretch/>
        </p:blipFill>
        <p:spPr>
          <a:xfrm>
            <a:off x="5254906" y="529241"/>
            <a:ext cx="6088283" cy="2963119"/>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FBB07B3-3E2B-479D-9F24-6C620A57976A}"/>
              </a:ext>
            </a:extLst>
          </p:cNvPr>
          <p:cNvSpPr>
            <a:spLocks noGrp="1"/>
          </p:cNvSpPr>
          <p:nvPr>
            <p:ph type="title"/>
          </p:nvPr>
        </p:nvSpPr>
        <p:spPr>
          <a:xfrm>
            <a:off x="578734" y="640263"/>
            <a:ext cx="3775311" cy="1344975"/>
          </a:xfrm>
        </p:spPr>
        <p:txBody>
          <a:bodyPr>
            <a:normAutofit/>
          </a:bodyPr>
          <a:lstStyle/>
          <a:p>
            <a:r>
              <a:rPr lang="it-IT" sz="4000" dirty="0"/>
              <a:t>Fase 1: Introduzione</a:t>
            </a:r>
          </a:p>
        </p:txBody>
      </p:sp>
      <p:sp>
        <p:nvSpPr>
          <p:cNvPr id="5" name="Rettangolo 4">
            <a:extLst>
              <a:ext uri="{FF2B5EF4-FFF2-40B4-BE49-F238E27FC236}">
                <a16:creationId xmlns:a16="http://schemas.microsoft.com/office/drawing/2014/main" id="{387D268F-1C5D-41C0-B90D-D847D9DA0620}"/>
              </a:ext>
            </a:extLst>
          </p:cNvPr>
          <p:cNvSpPr/>
          <p:nvPr/>
        </p:nvSpPr>
        <p:spPr>
          <a:xfrm>
            <a:off x="734717" y="2575177"/>
            <a:ext cx="3867909" cy="646331"/>
          </a:xfrm>
          <a:prstGeom prst="rect">
            <a:avLst/>
          </a:prstGeom>
        </p:spPr>
        <p:txBody>
          <a:bodyPr wrap="square">
            <a:spAutoFit/>
          </a:bodyPr>
          <a:lstStyle/>
          <a:p>
            <a:r>
              <a:rPr lang="it-IT" dirty="0">
                <a:hlinkClick r:id="rId3"/>
              </a:rPr>
              <a:t>https://www.repubblica.it/cronaca/2019/06/27/news/meteo-229750255/</a:t>
            </a:r>
            <a:endParaRPr lang="it-IT" dirty="0"/>
          </a:p>
        </p:txBody>
      </p:sp>
      <p:sp>
        <p:nvSpPr>
          <p:cNvPr id="6" name="CasellaDiTesto 5">
            <a:extLst>
              <a:ext uri="{FF2B5EF4-FFF2-40B4-BE49-F238E27FC236}">
                <a16:creationId xmlns:a16="http://schemas.microsoft.com/office/drawing/2014/main" id="{43246C13-9445-4377-8247-7C5BDFDB99D8}"/>
              </a:ext>
            </a:extLst>
          </p:cNvPr>
          <p:cNvSpPr txBox="1"/>
          <p:nvPr/>
        </p:nvSpPr>
        <p:spPr>
          <a:xfrm>
            <a:off x="734717" y="3811447"/>
            <a:ext cx="10722565" cy="2492990"/>
          </a:xfrm>
          <a:prstGeom prst="rect">
            <a:avLst/>
          </a:prstGeom>
          <a:noFill/>
        </p:spPr>
        <p:txBody>
          <a:bodyPr wrap="square" rtlCol="0">
            <a:spAutoFit/>
          </a:bodyPr>
          <a:lstStyle/>
          <a:p>
            <a:r>
              <a:rPr lang="it-IT" sz="2600" dirty="0"/>
              <a:t>Si propone agli studenti la lettura di un </a:t>
            </a:r>
            <a:r>
              <a:rPr lang="it-IT" sz="2600" i="1" dirty="0"/>
              <a:t>articolo di giornale</a:t>
            </a:r>
            <a:r>
              <a:rPr lang="it-IT" sz="2600" dirty="0"/>
              <a:t> (da La Repubblica, giugno 2019) "</a:t>
            </a:r>
            <a:r>
              <a:rPr lang="it-IT" sz="2600" b="1" dirty="0"/>
              <a:t>Previsioni meteo, due giorni di caldo africano: temperatura percepita anche oltre i 50 gradi a Nord”.</a:t>
            </a:r>
            <a:endParaRPr lang="it-IT" sz="2600" dirty="0"/>
          </a:p>
          <a:p>
            <a:r>
              <a:rPr lang="it-IT" sz="2600" dirty="0"/>
              <a:t>Nel testo si parla della "temperatura da bollino rosso”, si distingue tra </a:t>
            </a:r>
            <a:r>
              <a:rPr lang="it-IT" sz="2600" i="1" dirty="0"/>
              <a:t>temperatura</a:t>
            </a:r>
            <a:r>
              <a:rPr lang="it-IT" sz="2600" dirty="0"/>
              <a:t> e </a:t>
            </a:r>
            <a:r>
              <a:rPr lang="it-IT" sz="2600" i="1" dirty="0"/>
              <a:t>temperatura percepita</a:t>
            </a:r>
            <a:r>
              <a:rPr lang="it-IT" sz="2600" dirty="0"/>
              <a:t> e fa riferimento a un popolare sito internet molto utilizzato per le previsioni atmosferiche.</a:t>
            </a:r>
          </a:p>
        </p:txBody>
      </p:sp>
    </p:spTree>
    <p:extLst>
      <p:ext uri="{BB962C8B-B14F-4D97-AF65-F5344CB8AC3E}">
        <p14:creationId xmlns:p14="http://schemas.microsoft.com/office/powerpoint/2010/main" val="267381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95614-1DEC-456A-9717-62CBBCD3B180}"/>
              </a:ext>
            </a:extLst>
          </p:cNvPr>
          <p:cNvSpPr>
            <a:spLocks noGrp="1"/>
          </p:cNvSpPr>
          <p:nvPr>
            <p:ph type="title"/>
          </p:nvPr>
        </p:nvSpPr>
        <p:spPr>
          <a:xfrm>
            <a:off x="838200" y="289367"/>
            <a:ext cx="10515600" cy="1401321"/>
          </a:xfrm>
        </p:spPr>
        <p:txBody>
          <a:bodyPr>
            <a:noAutofit/>
          </a:bodyPr>
          <a:lstStyle/>
          <a:p>
            <a:r>
              <a:rPr lang="it-IT" sz="2800" dirty="0">
                <a:latin typeface="+mn-lt"/>
              </a:rPr>
              <a:t>Aprendo il sito indicato nell’articolo (</a:t>
            </a:r>
            <a:r>
              <a:rPr lang="it-IT" sz="2800" u="sng" dirty="0">
                <a:latin typeface="+mn-lt"/>
                <a:hlinkClick r:id="rId2"/>
              </a:rPr>
              <a:t>ilmeteo.it</a:t>
            </a:r>
            <a:r>
              <a:rPr lang="it-IT" sz="2800" dirty="0">
                <a:latin typeface="+mn-lt"/>
              </a:rPr>
              <a:t>), gli studenti possono individuate i dati per completare la seguente tabella, dati relativi ad alcune città ad una stessa ora scelta a piacere:</a:t>
            </a:r>
          </a:p>
        </p:txBody>
      </p:sp>
      <p:graphicFrame>
        <p:nvGraphicFramePr>
          <p:cNvPr id="4" name="Segnaposto contenuto 3">
            <a:extLst>
              <a:ext uri="{FF2B5EF4-FFF2-40B4-BE49-F238E27FC236}">
                <a16:creationId xmlns:a16="http://schemas.microsoft.com/office/drawing/2014/main" id="{FE18F740-8922-4E56-8BD7-25544BEF365E}"/>
              </a:ext>
            </a:extLst>
          </p:cNvPr>
          <p:cNvGraphicFramePr>
            <a:graphicFrameLocks noGrp="1"/>
          </p:cNvGraphicFramePr>
          <p:nvPr>
            <p:ph idx="1"/>
            <p:extLst>
              <p:ext uri="{D42A27DB-BD31-4B8C-83A1-F6EECF244321}">
                <p14:modId xmlns:p14="http://schemas.microsoft.com/office/powerpoint/2010/main" val="112555224"/>
              </p:ext>
            </p:extLst>
          </p:nvPr>
        </p:nvGraphicFramePr>
        <p:xfrm>
          <a:off x="1169043" y="1909823"/>
          <a:ext cx="9711163" cy="4381654"/>
        </p:xfrm>
        <a:graphic>
          <a:graphicData uri="http://schemas.openxmlformats.org/drawingml/2006/table">
            <a:tbl>
              <a:tblPr firstRow="1" firstCol="1" bandRow="1">
                <a:tableStyleId>{5C22544A-7EE6-4342-B048-85BDC9FD1C3A}</a:tableStyleId>
              </a:tblPr>
              <a:tblGrid>
                <a:gridCol w="1387309">
                  <a:extLst>
                    <a:ext uri="{9D8B030D-6E8A-4147-A177-3AD203B41FA5}">
                      <a16:colId xmlns:a16="http://schemas.microsoft.com/office/drawing/2014/main" val="1266315256"/>
                    </a:ext>
                  </a:extLst>
                </a:gridCol>
                <a:gridCol w="1387309">
                  <a:extLst>
                    <a:ext uri="{9D8B030D-6E8A-4147-A177-3AD203B41FA5}">
                      <a16:colId xmlns:a16="http://schemas.microsoft.com/office/drawing/2014/main" val="3628261453"/>
                    </a:ext>
                  </a:extLst>
                </a:gridCol>
                <a:gridCol w="1387309">
                  <a:extLst>
                    <a:ext uri="{9D8B030D-6E8A-4147-A177-3AD203B41FA5}">
                      <a16:colId xmlns:a16="http://schemas.microsoft.com/office/drawing/2014/main" val="1398868742"/>
                    </a:ext>
                  </a:extLst>
                </a:gridCol>
                <a:gridCol w="1556213">
                  <a:extLst>
                    <a:ext uri="{9D8B030D-6E8A-4147-A177-3AD203B41FA5}">
                      <a16:colId xmlns:a16="http://schemas.microsoft.com/office/drawing/2014/main" val="2894806032"/>
                    </a:ext>
                  </a:extLst>
                </a:gridCol>
                <a:gridCol w="1218405">
                  <a:extLst>
                    <a:ext uri="{9D8B030D-6E8A-4147-A177-3AD203B41FA5}">
                      <a16:colId xmlns:a16="http://schemas.microsoft.com/office/drawing/2014/main" val="1901460524"/>
                    </a:ext>
                  </a:extLst>
                </a:gridCol>
                <a:gridCol w="1387309">
                  <a:extLst>
                    <a:ext uri="{9D8B030D-6E8A-4147-A177-3AD203B41FA5}">
                      <a16:colId xmlns:a16="http://schemas.microsoft.com/office/drawing/2014/main" val="4162322344"/>
                    </a:ext>
                  </a:extLst>
                </a:gridCol>
                <a:gridCol w="1387309">
                  <a:extLst>
                    <a:ext uri="{9D8B030D-6E8A-4147-A177-3AD203B41FA5}">
                      <a16:colId xmlns:a16="http://schemas.microsoft.com/office/drawing/2014/main" val="2476716496"/>
                    </a:ext>
                  </a:extLst>
                </a:gridCol>
              </a:tblGrid>
              <a:tr h="734093">
                <a:tc>
                  <a:txBody>
                    <a:bodyPr/>
                    <a:lstStyle/>
                    <a:p>
                      <a:pPr algn="ctr">
                        <a:spcAft>
                          <a:spcPts val="0"/>
                        </a:spcAft>
                      </a:pPr>
                      <a:r>
                        <a:rPr lang="it-IT" sz="1600" dirty="0">
                          <a:ln>
                            <a:noFill/>
                          </a:ln>
                          <a:effectLst/>
                          <a:latin typeface="Helvetica Neue"/>
                        </a:rPr>
                        <a:t>Località</a:t>
                      </a:r>
                      <a:endParaRPr lang="it-IT" sz="1600" b="1" dirty="0">
                        <a:ln>
                          <a:noFill/>
                        </a:ln>
                        <a:solidFill>
                          <a:srgbClr val="000000"/>
                        </a:solidFill>
                        <a:effectLst/>
                        <a:latin typeface="Helvetica Neue"/>
                        <a:ea typeface="Helvetica Neue"/>
                        <a:cs typeface="Helvetica Neue"/>
                      </a:endParaRPr>
                    </a:p>
                  </a:txBody>
                  <a:tcPr marL="50800" marR="50800" marT="50800" marB="50800" anchor="ctr"/>
                </a:tc>
                <a:tc>
                  <a:txBody>
                    <a:bodyPr/>
                    <a:lstStyle/>
                    <a:p>
                      <a:pPr algn="ctr">
                        <a:spcAft>
                          <a:spcPts val="0"/>
                        </a:spcAft>
                      </a:pPr>
                      <a:r>
                        <a:rPr lang="it-IT" sz="1600" dirty="0">
                          <a:ln>
                            <a:noFill/>
                          </a:ln>
                          <a:effectLst/>
                          <a:latin typeface="Helvetica Neue"/>
                        </a:rPr>
                        <a:t>Temperatura</a:t>
                      </a:r>
                      <a:endParaRPr lang="it-IT" sz="1600" b="1" dirty="0">
                        <a:ln>
                          <a:noFill/>
                        </a:ln>
                        <a:solidFill>
                          <a:srgbClr val="000000"/>
                        </a:solidFill>
                        <a:effectLst/>
                        <a:latin typeface="Helvetica Neue"/>
                        <a:ea typeface="Helvetica Neue"/>
                        <a:cs typeface="Helvetica Neue"/>
                      </a:endParaRPr>
                    </a:p>
                  </a:txBody>
                  <a:tcPr marL="50800" marR="50800" marT="50800" marB="50800" anchor="ctr"/>
                </a:tc>
                <a:tc>
                  <a:txBody>
                    <a:bodyPr/>
                    <a:lstStyle/>
                    <a:p>
                      <a:pPr algn="ctr">
                        <a:spcAft>
                          <a:spcPts val="0"/>
                        </a:spcAft>
                      </a:pPr>
                      <a:r>
                        <a:rPr lang="it-IT" sz="1600" dirty="0">
                          <a:ln>
                            <a:noFill/>
                          </a:ln>
                          <a:effectLst/>
                          <a:latin typeface="Helvetica Neue"/>
                        </a:rPr>
                        <a:t>Temperatura percepita</a:t>
                      </a:r>
                      <a:endParaRPr lang="it-IT" sz="1600" b="1" dirty="0">
                        <a:ln>
                          <a:noFill/>
                        </a:ln>
                        <a:solidFill>
                          <a:srgbClr val="000000"/>
                        </a:solidFill>
                        <a:effectLst/>
                        <a:latin typeface="Helvetica Neue"/>
                        <a:ea typeface="Helvetica Neue"/>
                        <a:cs typeface="Helvetica Neue"/>
                      </a:endParaRPr>
                    </a:p>
                  </a:txBody>
                  <a:tcPr marL="50800" marR="50800" marT="50800" marB="50800" anchor="ctr"/>
                </a:tc>
                <a:tc>
                  <a:txBody>
                    <a:bodyPr/>
                    <a:lstStyle/>
                    <a:p>
                      <a:pPr algn="ctr">
                        <a:spcAft>
                          <a:spcPts val="0"/>
                        </a:spcAft>
                      </a:pPr>
                      <a:r>
                        <a:rPr lang="it-IT" sz="1600" dirty="0">
                          <a:ln>
                            <a:noFill/>
                          </a:ln>
                          <a:effectLst/>
                          <a:latin typeface="Helvetica Neue"/>
                        </a:rPr>
                        <a:t>Precipitazioni</a:t>
                      </a:r>
                      <a:endParaRPr lang="it-IT" sz="1600" b="1" dirty="0">
                        <a:ln>
                          <a:noFill/>
                        </a:ln>
                        <a:solidFill>
                          <a:srgbClr val="000000"/>
                        </a:solidFill>
                        <a:effectLst/>
                        <a:latin typeface="Helvetica Neue"/>
                        <a:ea typeface="Helvetica Neue"/>
                        <a:cs typeface="Helvetica Neue"/>
                      </a:endParaRPr>
                    </a:p>
                  </a:txBody>
                  <a:tcPr marL="50800" marR="50800" marT="50800" marB="50800" anchor="ctr"/>
                </a:tc>
                <a:tc>
                  <a:txBody>
                    <a:bodyPr/>
                    <a:lstStyle/>
                    <a:p>
                      <a:pPr algn="ctr">
                        <a:spcAft>
                          <a:spcPts val="0"/>
                        </a:spcAft>
                      </a:pPr>
                      <a:r>
                        <a:rPr lang="it-IT" sz="1600" dirty="0">
                          <a:ln>
                            <a:noFill/>
                          </a:ln>
                          <a:effectLst/>
                          <a:latin typeface="Helvetica Neue"/>
                        </a:rPr>
                        <a:t>Umidità relativa (U.R.)</a:t>
                      </a:r>
                      <a:endParaRPr lang="it-IT" sz="1600" b="1" dirty="0">
                        <a:ln>
                          <a:noFill/>
                        </a:ln>
                        <a:solidFill>
                          <a:srgbClr val="000000"/>
                        </a:solidFill>
                        <a:effectLst/>
                        <a:latin typeface="Helvetica Neue"/>
                        <a:ea typeface="Helvetica Neue"/>
                        <a:cs typeface="Helvetica Neue"/>
                      </a:endParaRPr>
                    </a:p>
                  </a:txBody>
                  <a:tcPr marL="50800" marR="50800" marT="50800" marB="50800" anchor="ctr"/>
                </a:tc>
                <a:tc>
                  <a:txBody>
                    <a:bodyPr/>
                    <a:lstStyle/>
                    <a:p>
                      <a:pPr algn="ctr">
                        <a:spcAft>
                          <a:spcPts val="0"/>
                        </a:spcAft>
                      </a:pPr>
                      <a:r>
                        <a:rPr lang="it-IT" sz="1600" dirty="0">
                          <a:ln>
                            <a:noFill/>
                          </a:ln>
                          <a:effectLst/>
                          <a:latin typeface="Helvetica Neue"/>
                        </a:rPr>
                        <a:t>Umidità</a:t>
                      </a:r>
                      <a:endParaRPr lang="it-IT" sz="1600" b="1" dirty="0">
                        <a:ln>
                          <a:noFill/>
                        </a:ln>
                        <a:solidFill>
                          <a:srgbClr val="000000"/>
                        </a:solidFill>
                        <a:effectLst/>
                        <a:latin typeface="Helvetica Neue"/>
                        <a:ea typeface="Helvetica Neue"/>
                        <a:cs typeface="Helvetica Neue"/>
                      </a:endParaRPr>
                    </a:p>
                  </a:txBody>
                  <a:tcPr marL="50800" marR="50800" marT="50800" marB="50800" anchor="ctr"/>
                </a:tc>
                <a:tc>
                  <a:txBody>
                    <a:bodyPr/>
                    <a:lstStyle/>
                    <a:p>
                      <a:pPr algn="ctr">
                        <a:spcAft>
                          <a:spcPts val="0"/>
                        </a:spcAft>
                      </a:pPr>
                      <a:r>
                        <a:rPr lang="it-IT" sz="1600" dirty="0">
                          <a:ln>
                            <a:noFill/>
                          </a:ln>
                          <a:effectLst/>
                          <a:latin typeface="Helvetica Neue"/>
                        </a:rPr>
                        <a:t>Pressione</a:t>
                      </a:r>
                      <a:endParaRPr lang="it-IT" sz="1600" b="1" dirty="0">
                        <a:ln>
                          <a:noFill/>
                        </a:ln>
                        <a:solidFill>
                          <a:srgbClr val="000000"/>
                        </a:solidFill>
                        <a:effectLst/>
                        <a:latin typeface="Helvetica Neue"/>
                        <a:ea typeface="Helvetica Neue"/>
                        <a:cs typeface="Helvetica Neue"/>
                      </a:endParaRPr>
                    </a:p>
                  </a:txBody>
                  <a:tcPr marL="50800" marR="50800" marT="50800" marB="50800" anchor="ctr"/>
                </a:tc>
                <a:extLst>
                  <a:ext uri="{0D108BD9-81ED-4DB2-BD59-A6C34878D82A}">
                    <a16:rowId xmlns:a16="http://schemas.microsoft.com/office/drawing/2014/main" val="2767170829"/>
                  </a:ext>
                </a:extLst>
              </a:tr>
              <a:tr h="376831">
                <a:tc>
                  <a:txBody>
                    <a:bodyPr/>
                    <a:lstStyle/>
                    <a:p>
                      <a:pPr>
                        <a:spcAft>
                          <a:spcPts val="0"/>
                        </a:spcAft>
                      </a:pPr>
                      <a:r>
                        <a:rPr lang="it-IT" sz="1600" dirty="0">
                          <a:ln>
                            <a:noFill/>
                          </a:ln>
                          <a:solidFill>
                            <a:schemeClr val="bg1"/>
                          </a:solidFill>
                          <a:effectLst/>
                          <a:latin typeface="Helvetica Neue"/>
                          <a:ea typeface="Helvetica Neue"/>
                          <a:cs typeface="Helvetica Neue"/>
                        </a:rPr>
                        <a:t>Ferrara</a:t>
                      </a: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2916097586"/>
                  </a:ext>
                </a:extLst>
              </a:tr>
              <a:tr h="376831">
                <a:tc>
                  <a:txBody>
                    <a:bodyPr/>
                    <a:lstStyle/>
                    <a:p>
                      <a:pPr>
                        <a:spcAft>
                          <a:spcPts val="0"/>
                        </a:spcAft>
                      </a:pPr>
                      <a:r>
                        <a:rPr lang="it-IT" sz="1600" dirty="0">
                          <a:ln>
                            <a:noFill/>
                          </a:ln>
                          <a:solidFill>
                            <a:schemeClr val="bg1"/>
                          </a:solidFill>
                          <a:effectLst/>
                          <a:latin typeface="Helvetica Neue"/>
                          <a:ea typeface="Helvetica Neue"/>
                          <a:cs typeface="Helvetica Neue"/>
                        </a:rPr>
                        <a:t>Torino</a:t>
                      </a: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1516331879"/>
                  </a:ext>
                </a:extLst>
              </a:tr>
              <a:tr h="376831">
                <a:tc>
                  <a:txBody>
                    <a:bodyPr/>
                    <a:lstStyle/>
                    <a:p>
                      <a:pPr>
                        <a:spcAft>
                          <a:spcPts val="0"/>
                        </a:spcAft>
                      </a:pPr>
                      <a:r>
                        <a:rPr lang="it-IT" sz="1600" dirty="0">
                          <a:ln>
                            <a:noFill/>
                          </a:ln>
                          <a:effectLst/>
                          <a:latin typeface="Helvetica Neue"/>
                        </a:rPr>
                        <a:t>Roma</a:t>
                      </a:r>
                      <a:endParaRPr lang="it-IT" sz="1600" dirty="0">
                        <a:ln>
                          <a:noFill/>
                        </a:ln>
                        <a:solidFill>
                          <a:srgbClr val="000000"/>
                        </a:solidFill>
                        <a:effectLst/>
                        <a:latin typeface="Helvetica Neue"/>
                        <a:ea typeface="Helvetica Neue"/>
                        <a:cs typeface="Helvetica Neue"/>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3563461227"/>
                  </a:ext>
                </a:extLst>
              </a:tr>
              <a:tr h="376831">
                <a:tc>
                  <a:txBody>
                    <a:bodyPr/>
                    <a:lstStyle/>
                    <a:p>
                      <a:pPr>
                        <a:spcAft>
                          <a:spcPts val="0"/>
                        </a:spcAft>
                      </a:pPr>
                      <a:r>
                        <a:rPr lang="it-IT" sz="1600" dirty="0">
                          <a:ln>
                            <a:noFill/>
                          </a:ln>
                          <a:effectLst/>
                          <a:latin typeface="Helvetica Neue"/>
                        </a:rPr>
                        <a:t>Catania</a:t>
                      </a:r>
                      <a:endParaRPr lang="it-IT" sz="1600" dirty="0">
                        <a:ln>
                          <a:noFill/>
                        </a:ln>
                        <a:solidFill>
                          <a:srgbClr val="000000"/>
                        </a:solidFill>
                        <a:effectLst/>
                        <a:latin typeface="Helvetica Neue"/>
                        <a:ea typeface="Helvetica Neue"/>
                        <a:cs typeface="Helvetica Neue"/>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2402255248"/>
                  </a:ext>
                </a:extLst>
              </a:tr>
              <a:tr h="376831">
                <a:tc>
                  <a:txBody>
                    <a:bodyPr/>
                    <a:lstStyle/>
                    <a:p>
                      <a:pPr>
                        <a:spcAft>
                          <a:spcPts val="0"/>
                        </a:spcAft>
                      </a:pPr>
                      <a:r>
                        <a:rPr lang="it-IT" sz="1600" dirty="0">
                          <a:ln>
                            <a:noFill/>
                          </a:ln>
                          <a:effectLst/>
                          <a:latin typeface="Helvetica Neue"/>
                        </a:rPr>
                        <a:t>Tokyo</a:t>
                      </a:r>
                      <a:endParaRPr lang="it-IT" sz="1600" dirty="0">
                        <a:ln>
                          <a:noFill/>
                        </a:ln>
                        <a:solidFill>
                          <a:srgbClr val="000000"/>
                        </a:solidFill>
                        <a:effectLst/>
                        <a:latin typeface="Helvetica Neue"/>
                        <a:ea typeface="Helvetica Neue"/>
                        <a:cs typeface="Helvetica Neue"/>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1899565613"/>
                  </a:ext>
                </a:extLst>
              </a:tr>
              <a:tr h="376831">
                <a:tc>
                  <a:txBody>
                    <a:bodyPr/>
                    <a:lstStyle/>
                    <a:p>
                      <a:pPr>
                        <a:spcAft>
                          <a:spcPts val="0"/>
                        </a:spcAft>
                      </a:pPr>
                      <a:r>
                        <a:rPr lang="it-IT" sz="1600" dirty="0">
                          <a:ln>
                            <a:noFill/>
                          </a:ln>
                          <a:effectLst/>
                          <a:latin typeface="Helvetica Neue"/>
                        </a:rPr>
                        <a:t>Brescia</a:t>
                      </a:r>
                      <a:endParaRPr lang="it-IT" sz="1600" dirty="0">
                        <a:ln>
                          <a:noFill/>
                        </a:ln>
                        <a:solidFill>
                          <a:srgbClr val="000000"/>
                        </a:solidFill>
                        <a:effectLst/>
                        <a:latin typeface="Helvetica Neue"/>
                        <a:ea typeface="Helvetica Neue"/>
                        <a:cs typeface="Helvetica Neue"/>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784378935"/>
                  </a:ext>
                </a:extLst>
              </a:tr>
              <a:tr h="533886">
                <a:tc>
                  <a:txBody>
                    <a:bodyPr/>
                    <a:lstStyle/>
                    <a:p>
                      <a:pPr>
                        <a:spcAft>
                          <a:spcPts val="0"/>
                        </a:spcAft>
                      </a:pPr>
                      <a:r>
                        <a:rPr lang="it-IT" sz="1600" dirty="0">
                          <a:ln>
                            <a:noFill/>
                          </a:ln>
                          <a:effectLst/>
                          <a:latin typeface="Helvetica Neue"/>
                        </a:rPr>
                        <a:t>Novosibirsk</a:t>
                      </a:r>
                      <a:endParaRPr lang="it-IT" sz="1600" dirty="0">
                        <a:ln>
                          <a:noFill/>
                        </a:ln>
                        <a:solidFill>
                          <a:srgbClr val="000000"/>
                        </a:solidFill>
                        <a:effectLst/>
                        <a:latin typeface="Helvetica Neue"/>
                        <a:ea typeface="Helvetica Neue"/>
                        <a:cs typeface="Helvetica Neue"/>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509550052"/>
                  </a:ext>
                </a:extLst>
              </a:tr>
              <a:tr h="376831">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3786231001"/>
                  </a:ext>
                </a:extLst>
              </a:tr>
              <a:tr h="376831">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a:effectLst/>
                        </a:rPr>
                        <a:t> </a:t>
                      </a:r>
                      <a:endParaRPr lang="it-IT" sz="1600">
                        <a:effectLst/>
                        <a:latin typeface="Times New Roman" panose="02020603050405020304" pitchFamily="18" charset="0"/>
                        <a:ea typeface="Arial Unicode MS"/>
                      </a:endParaRPr>
                    </a:p>
                  </a:txBody>
                  <a:tcPr marL="50800" marR="50800" marT="50800" marB="50800"/>
                </a:tc>
                <a:tc>
                  <a:txBody>
                    <a:bodyPr/>
                    <a:lstStyle/>
                    <a:p>
                      <a:pPr>
                        <a:spcAft>
                          <a:spcPts val="0"/>
                        </a:spcAft>
                      </a:pPr>
                      <a:r>
                        <a:rPr lang="en-US" sz="1600" dirty="0">
                          <a:effectLst/>
                        </a:rPr>
                        <a:t> </a:t>
                      </a:r>
                      <a:endParaRPr lang="it-IT" sz="1600" dirty="0">
                        <a:effectLst/>
                        <a:latin typeface="Times New Roman" panose="02020603050405020304" pitchFamily="18" charset="0"/>
                        <a:ea typeface="Arial Unicode MS"/>
                      </a:endParaRPr>
                    </a:p>
                  </a:txBody>
                  <a:tcPr marL="50800" marR="50800" marT="50800" marB="50800"/>
                </a:tc>
                <a:extLst>
                  <a:ext uri="{0D108BD9-81ED-4DB2-BD59-A6C34878D82A}">
                    <a16:rowId xmlns:a16="http://schemas.microsoft.com/office/drawing/2014/main" val="672570239"/>
                  </a:ext>
                </a:extLst>
              </a:tr>
            </a:tbl>
          </a:graphicData>
        </a:graphic>
      </p:graphicFrame>
      <p:sp>
        <p:nvSpPr>
          <p:cNvPr id="3" name="Rettangolo 2">
            <a:extLst>
              <a:ext uri="{FF2B5EF4-FFF2-40B4-BE49-F238E27FC236}">
                <a16:creationId xmlns:a16="http://schemas.microsoft.com/office/drawing/2014/main" id="{9EBC25A2-F56A-4A23-A410-DF4514DDB083}"/>
              </a:ext>
            </a:extLst>
          </p:cNvPr>
          <p:cNvSpPr/>
          <p:nvPr/>
        </p:nvSpPr>
        <p:spPr>
          <a:xfrm>
            <a:off x="2128630" y="5519033"/>
            <a:ext cx="7934740" cy="892552"/>
          </a:xfrm>
          <a:prstGeom prst="rect">
            <a:avLst/>
          </a:prstGeom>
          <a:solidFill>
            <a:schemeClr val="bg1"/>
          </a:solidFill>
          <a:ln w="19050">
            <a:solidFill>
              <a:srgbClr val="00B0F0"/>
            </a:solidFill>
          </a:ln>
        </p:spPr>
        <p:txBody>
          <a:bodyPr wrap="square">
            <a:spAutoFit/>
          </a:bodyPr>
          <a:lstStyle/>
          <a:p>
            <a:r>
              <a:rPr lang="it-IT" sz="2600" dirty="0">
                <a:solidFill>
                  <a:srgbClr val="000000"/>
                </a:solidFill>
              </a:rPr>
              <a:t>Cosa osservate? Secondo voi cosa vogliono dire questi dati? Esiste una relazione tra questi valori?</a:t>
            </a:r>
            <a:endParaRPr lang="it-IT" sz="2600" dirty="0"/>
          </a:p>
        </p:txBody>
      </p:sp>
    </p:spTree>
    <p:extLst>
      <p:ext uri="{BB962C8B-B14F-4D97-AF65-F5344CB8AC3E}">
        <p14:creationId xmlns:p14="http://schemas.microsoft.com/office/powerpoint/2010/main" val="5727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CFBB07B3-3E2B-479D-9F24-6C620A57976A}"/>
              </a:ext>
            </a:extLst>
          </p:cNvPr>
          <p:cNvSpPr>
            <a:spLocks noGrp="1"/>
          </p:cNvSpPr>
          <p:nvPr>
            <p:ph type="title"/>
          </p:nvPr>
        </p:nvSpPr>
        <p:spPr>
          <a:xfrm>
            <a:off x="6094105" y="430222"/>
            <a:ext cx="4977976" cy="1189234"/>
          </a:xfrm>
        </p:spPr>
        <p:txBody>
          <a:bodyPr vert="horz" lIns="91440" tIns="45720" rIns="91440" bIns="45720" rtlCol="0" anchor="ctr">
            <a:normAutofit/>
          </a:bodyPr>
          <a:lstStyle/>
          <a:p>
            <a:r>
              <a:rPr lang="en-US" dirty="0" err="1">
                <a:solidFill>
                  <a:srgbClr val="000000"/>
                </a:solidFill>
              </a:rPr>
              <a:t>Fase</a:t>
            </a:r>
            <a:r>
              <a:rPr lang="en-US" dirty="0">
                <a:solidFill>
                  <a:srgbClr val="000000"/>
                </a:solidFill>
              </a:rPr>
              <a:t> 2: </a:t>
            </a:r>
            <a:r>
              <a:rPr lang="en-US" dirty="0" err="1">
                <a:solidFill>
                  <a:srgbClr val="000000"/>
                </a:solidFill>
              </a:rPr>
              <a:t>Condivisione</a:t>
            </a:r>
            <a:endParaRPr lang="en-US" dirty="0">
              <a:solidFill>
                <a:srgbClr val="000000"/>
              </a:solidFill>
            </a:endParaRPr>
          </a:p>
        </p:txBody>
      </p:sp>
      <p:sp>
        <p:nvSpPr>
          <p:cNvPr id="1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BEAE57F6-95B7-4F2D-9FCF-D8FC572013ED}"/>
              </a:ext>
            </a:extLst>
          </p:cNvPr>
          <p:cNvPicPr>
            <a:picLocks noChangeAspect="1"/>
          </p:cNvPicPr>
          <p:nvPr/>
        </p:nvPicPr>
        <p:blipFill rotWithShape="1">
          <a:blip r:embed="rId3">
            <a:alphaModFix/>
          </a:blip>
          <a:srcRect l="13003" r="23221"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Rettangolo 2">
            <a:extLst>
              <a:ext uri="{FF2B5EF4-FFF2-40B4-BE49-F238E27FC236}">
                <a16:creationId xmlns:a16="http://schemas.microsoft.com/office/drawing/2014/main" id="{E4257073-0990-4051-9F0A-F50D1517ED19}"/>
              </a:ext>
            </a:extLst>
          </p:cNvPr>
          <p:cNvSpPr/>
          <p:nvPr/>
        </p:nvSpPr>
        <p:spPr>
          <a:xfrm>
            <a:off x="6094104" y="1385455"/>
            <a:ext cx="5614874" cy="5042324"/>
          </a:xfrm>
          <a:prstGeom prst="rect">
            <a:avLst/>
          </a:prstGeom>
        </p:spPr>
        <p:txBody>
          <a:bodyPr vert="horz" lIns="91440" tIns="45720" rIns="91440" bIns="45720" rtlCol="0" anchor="ctr">
            <a:normAutofit/>
          </a:bodyPr>
          <a:lstStyle/>
          <a:p>
            <a:pPr algn="just">
              <a:lnSpc>
                <a:spcPct val="90000"/>
              </a:lnSpc>
              <a:spcAft>
                <a:spcPts val="600"/>
              </a:spcAft>
            </a:pPr>
            <a:r>
              <a:rPr lang="it-IT" sz="2600" dirty="0">
                <a:solidFill>
                  <a:srgbClr val="000000"/>
                </a:solidFill>
              </a:rPr>
              <a:t>Gli studenti condividono le proprie </a:t>
            </a:r>
            <a:r>
              <a:rPr lang="it-IT" sz="2600" b="1" dirty="0">
                <a:solidFill>
                  <a:srgbClr val="000000"/>
                </a:solidFill>
              </a:rPr>
              <a:t>osservazioni</a:t>
            </a:r>
            <a:r>
              <a:rPr lang="it-IT" sz="2600" dirty="0">
                <a:solidFill>
                  <a:srgbClr val="000000"/>
                </a:solidFill>
              </a:rPr>
              <a:t> mediante una </a:t>
            </a:r>
            <a:r>
              <a:rPr lang="it-IT" sz="2600" b="1" i="1" dirty="0">
                <a:solidFill>
                  <a:srgbClr val="000000"/>
                </a:solidFill>
              </a:rPr>
              <a:t>discussione collettiva</a:t>
            </a:r>
            <a:r>
              <a:rPr lang="it-IT" sz="2600" dirty="0">
                <a:solidFill>
                  <a:srgbClr val="000000"/>
                </a:solidFill>
              </a:rPr>
              <a:t> orchestrata dal docente.</a:t>
            </a:r>
          </a:p>
          <a:p>
            <a:pPr algn="just">
              <a:lnSpc>
                <a:spcPct val="90000"/>
              </a:lnSpc>
              <a:spcAft>
                <a:spcPts val="600"/>
              </a:spcAft>
            </a:pPr>
            <a:r>
              <a:rPr lang="it-IT" sz="2600" dirty="0">
                <a:solidFill>
                  <a:srgbClr val="000000"/>
                </a:solidFill>
              </a:rPr>
              <a:t>La fase di condivisione non deve essere esaustiva, ma ha il compito di condividere e soprattutto di porre l’attenzione degli studenti sulle relazioni tra i dati in gioco.</a:t>
            </a:r>
          </a:p>
          <a:p>
            <a:pPr algn="just">
              <a:lnSpc>
                <a:spcPct val="90000"/>
              </a:lnSpc>
              <a:spcAft>
                <a:spcPts val="600"/>
              </a:spcAft>
            </a:pPr>
            <a:r>
              <a:rPr lang="it-IT" sz="2600" dirty="0"/>
              <a:t>Segue una spiegazione del docente o una proposta di lettura di un testo scientifico in cui vengono introdotti i concetti di umidità relativa, assoluta, specifica e il punto di rugiada.</a:t>
            </a:r>
            <a:endParaRPr lang="it-IT" sz="2600" b="0" i="0" dirty="0">
              <a:solidFill>
                <a:srgbClr val="000000"/>
              </a:solidFill>
              <a:effectLst/>
            </a:endParaRPr>
          </a:p>
        </p:txBody>
      </p:sp>
    </p:spTree>
    <p:extLst>
      <p:ext uri="{BB962C8B-B14F-4D97-AF65-F5344CB8AC3E}">
        <p14:creationId xmlns:p14="http://schemas.microsoft.com/office/powerpoint/2010/main" val="2786636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B1F8C2E-1153-4E7B-9047-7AB7C8C56C0F}"/>
              </a:ext>
            </a:extLst>
          </p:cNvPr>
          <p:cNvSpPr>
            <a:spLocks noGrp="1"/>
          </p:cNvSpPr>
          <p:nvPr>
            <p:ph idx="1"/>
          </p:nvPr>
        </p:nvSpPr>
        <p:spPr>
          <a:xfrm>
            <a:off x="838200" y="519545"/>
            <a:ext cx="10515600" cy="5444837"/>
          </a:xfrm>
        </p:spPr>
        <p:txBody>
          <a:bodyPr>
            <a:noAutofit/>
          </a:bodyPr>
          <a:lstStyle/>
          <a:p>
            <a:pPr marL="0" indent="0" algn="ctr">
              <a:buNone/>
            </a:pPr>
            <a:r>
              <a:rPr lang="it-IT" sz="2600" b="1" dirty="0">
                <a:cs typeface="Times New Roman" charset="0"/>
              </a:rPr>
              <a:t>L’umidità assoluta (UA)</a:t>
            </a:r>
          </a:p>
          <a:p>
            <a:pPr marL="0" indent="0" algn="just">
              <a:buNone/>
            </a:pPr>
            <a:r>
              <a:rPr lang="it-IT" sz="2400" dirty="0">
                <a:cs typeface="Times New Roman" charset="0"/>
              </a:rPr>
              <a:t>Misura quanti grammi di vapore acqueo sono presenti in 1 m³ d'aria umida, a una data temperatura  e a una data pressione. Concretamente il confronto si fa tra il vapore e l’aria secca: ad es. 20%= 200 g di vapore per 1 kg di aria secca (pari a 1 m</a:t>
            </a:r>
            <a:r>
              <a:rPr lang="it-IT" sz="2400" baseline="30000" dirty="0">
                <a:cs typeface="Times New Roman" charset="0"/>
              </a:rPr>
              <a:t>3</a:t>
            </a:r>
            <a:r>
              <a:rPr lang="it-IT" sz="2400" dirty="0">
                <a:cs typeface="Times New Roman" charset="0"/>
              </a:rPr>
              <a:t> di aria secca).</a:t>
            </a:r>
            <a:r>
              <a:rPr lang="it-IT" sz="2400" b="1" dirty="0">
                <a:ea typeface="Times New Roman" charset="0"/>
                <a:cs typeface="Times New Roman" charset="0"/>
              </a:rPr>
              <a:t> </a:t>
            </a:r>
          </a:p>
          <a:p>
            <a:pPr marL="0" indent="0" algn="ctr">
              <a:buNone/>
            </a:pPr>
            <a:r>
              <a:rPr lang="it-IT" sz="2600" b="1" dirty="0">
                <a:ea typeface="Times New Roman" charset="0"/>
                <a:cs typeface="Times New Roman" charset="0"/>
              </a:rPr>
              <a:t>L’umidità relativa</a:t>
            </a:r>
            <a:r>
              <a:rPr lang="it-IT" sz="2600" dirty="0">
                <a:ea typeface="Times New Roman" charset="0"/>
                <a:cs typeface="Times New Roman" charset="0"/>
              </a:rPr>
              <a:t> </a:t>
            </a:r>
            <a:r>
              <a:rPr lang="it-IT" sz="2600" b="1" dirty="0">
                <a:ea typeface="Times New Roman" charset="0"/>
                <a:cs typeface="Times New Roman" charset="0"/>
              </a:rPr>
              <a:t>(UR)</a:t>
            </a:r>
          </a:p>
          <a:p>
            <a:pPr marL="0" indent="0" algn="just">
              <a:buNone/>
            </a:pPr>
            <a:r>
              <a:rPr lang="it-IT" sz="2400" dirty="0">
                <a:ea typeface="Times New Roman" charset="0"/>
                <a:cs typeface="Times New Roman" charset="0"/>
              </a:rPr>
              <a:t>È la percentuale di vapore contenuto nell’aria in rapporto alla massima quantità in essa contenibile alla data temperatura (la quantità di vapore acqueo che può essere contenuto in un kg di aria secca non è illimitata: oltre una certa quantità̀ il vapore aggiunto condensa sotto forma di minute goccioline formando l’effetto nebbia). </a:t>
            </a:r>
            <a:endParaRPr lang="it-IT" sz="2400" dirty="0">
              <a:cs typeface="Times New Roman" charset="0"/>
            </a:endParaRPr>
          </a:p>
          <a:p>
            <a:pPr marL="0" indent="0" algn="ctr">
              <a:buNone/>
            </a:pPr>
            <a:r>
              <a:rPr lang="it-IT" sz="2600" b="1" dirty="0">
                <a:cs typeface="Times New Roman" charset="0"/>
              </a:rPr>
              <a:t>Punto di rugiada (</a:t>
            </a:r>
            <a:r>
              <a:rPr lang="it-IT" sz="2600" b="1" dirty="0" err="1">
                <a:cs typeface="Times New Roman" charset="0"/>
              </a:rPr>
              <a:t>Dew</a:t>
            </a:r>
            <a:r>
              <a:rPr lang="it-IT" sz="2600" b="1" dirty="0">
                <a:cs typeface="Times New Roman" charset="0"/>
              </a:rPr>
              <a:t> Point)</a:t>
            </a:r>
          </a:p>
          <a:p>
            <a:pPr marL="0" indent="0" algn="just">
              <a:buNone/>
            </a:pPr>
            <a:r>
              <a:rPr lang="it-IT" sz="2400" dirty="0"/>
              <a:t>La temperatura alla quale il vapore acqueo inizia a condensare è detta </a:t>
            </a:r>
            <a:r>
              <a:rPr lang="it-IT" sz="2400" b="1" dirty="0"/>
              <a:t>punto di rugiada </a:t>
            </a:r>
            <a:r>
              <a:rPr lang="it-IT" sz="2400" dirty="0"/>
              <a:t>e dipende dalla temperatura e dall’umidità relativa. A temperatura inferiore, la velocità di condensazione supera quella di evaporazione: quindi si forma acqua liquida.</a:t>
            </a:r>
          </a:p>
        </p:txBody>
      </p:sp>
    </p:spTree>
    <p:extLst>
      <p:ext uri="{BB962C8B-B14F-4D97-AF65-F5344CB8AC3E}">
        <p14:creationId xmlns:p14="http://schemas.microsoft.com/office/powerpoint/2010/main" val="919428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1DBC7-597C-4BE7-B4D8-0D605FDFAADF}"/>
              </a:ext>
            </a:extLst>
          </p:cNvPr>
          <p:cNvSpPr>
            <a:spLocks noGrp="1"/>
          </p:cNvSpPr>
          <p:nvPr>
            <p:ph type="title"/>
          </p:nvPr>
        </p:nvSpPr>
        <p:spPr/>
        <p:txBody>
          <a:bodyPr/>
          <a:lstStyle/>
          <a:p>
            <a:r>
              <a:rPr lang="it-IT" dirty="0"/>
              <a:t>Il problema della bottiglia</a:t>
            </a:r>
          </a:p>
        </p:txBody>
      </p:sp>
      <p:pic>
        <p:nvPicPr>
          <p:cNvPr id="3" name="Segnaposto contenuto 2">
            <a:extLst>
              <a:ext uri="{FF2B5EF4-FFF2-40B4-BE49-F238E27FC236}">
                <a16:creationId xmlns:a16="http://schemas.microsoft.com/office/drawing/2014/main" id="{7239F1C7-BDC9-40E6-8355-B01283697D55}"/>
              </a:ext>
            </a:extLst>
          </p:cNvPr>
          <p:cNvPicPr>
            <a:picLocks noGrp="1" noChangeAspect="1"/>
          </p:cNvPicPr>
          <p:nvPr>
            <p:ph idx="1"/>
          </p:nvPr>
        </p:nvPicPr>
        <p:blipFill rotWithShape="1">
          <a:blip r:embed="rId2"/>
          <a:srcRect l="33568" t="14807" r="33569" b="12247"/>
          <a:stretch/>
        </p:blipFill>
        <p:spPr>
          <a:xfrm>
            <a:off x="1314420" y="1909930"/>
            <a:ext cx="3057883" cy="3817919"/>
          </a:xfrm>
          <a:prstGeom prst="rect">
            <a:avLst/>
          </a:prstGeom>
        </p:spPr>
      </p:pic>
      <p:cxnSp>
        <p:nvCxnSpPr>
          <p:cNvPr id="7" name="Connettore 2 6">
            <a:extLst>
              <a:ext uri="{FF2B5EF4-FFF2-40B4-BE49-F238E27FC236}">
                <a16:creationId xmlns:a16="http://schemas.microsoft.com/office/drawing/2014/main" id="{75FD77EC-4E50-4474-A698-8C84B4F7AAB0}"/>
              </a:ext>
            </a:extLst>
          </p:cNvPr>
          <p:cNvCxnSpPr/>
          <p:nvPr/>
        </p:nvCxnSpPr>
        <p:spPr>
          <a:xfrm>
            <a:off x="6516414" y="5580993"/>
            <a:ext cx="401495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Connettore 2 8">
            <a:extLst>
              <a:ext uri="{FF2B5EF4-FFF2-40B4-BE49-F238E27FC236}">
                <a16:creationId xmlns:a16="http://schemas.microsoft.com/office/drawing/2014/main" id="{AAD60CEC-622D-462F-926A-6B7A087A9BB7}"/>
              </a:ext>
            </a:extLst>
          </p:cNvPr>
          <p:cNvCxnSpPr>
            <a:cxnSpLocks/>
          </p:cNvCxnSpPr>
          <p:nvPr/>
        </p:nvCxnSpPr>
        <p:spPr>
          <a:xfrm flipH="1" flipV="1">
            <a:off x="6505903" y="1909930"/>
            <a:ext cx="10511" cy="367106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1" name="CasellaDiTesto 10">
            <a:extLst>
              <a:ext uri="{FF2B5EF4-FFF2-40B4-BE49-F238E27FC236}">
                <a16:creationId xmlns:a16="http://schemas.microsoft.com/office/drawing/2014/main" id="{69E93696-9BF5-46EF-96DD-17B1821B2C83}"/>
              </a:ext>
            </a:extLst>
          </p:cNvPr>
          <p:cNvSpPr txBox="1"/>
          <p:nvPr/>
        </p:nvSpPr>
        <p:spPr>
          <a:xfrm>
            <a:off x="9987280" y="5727849"/>
            <a:ext cx="890300" cy="369332"/>
          </a:xfrm>
          <a:prstGeom prst="rect">
            <a:avLst/>
          </a:prstGeom>
          <a:noFill/>
        </p:spPr>
        <p:txBody>
          <a:bodyPr wrap="square" rtlCol="0">
            <a:spAutoFit/>
          </a:bodyPr>
          <a:lstStyle/>
          <a:p>
            <a:r>
              <a:rPr lang="it-IT" dirty="0"/>
              <a:t>volume</a:t>
            </a:r>
          </a:p>
        </p:txBody>
      </p:sp>
      <p:sp>
        <p:nvSpPr>
          <p:cNvPr id="14" name="CasellaDiTesto 13">
            <a:extLst>
              <a:ext uri="{FF2B5EF4-FFF2-40B4-BE49-F238E27FC236}">
                <a16:creationId xmlns:a16="http://schemas.microsoft.com/office/drawing/2014/main" id="{6A98F976-A17D-47C2-9E02-BC441B2D768D}"/>
              </a:ext>
            </a:extLst>
          </p:cNvPr>
          <p:cNvSpPr txBox="1"/>
          <p:nvPr/>
        </p:nvSpPr>
        <p:spPr>
          <a:xfrm rot="16200000">
            <a:off x="5749963" y="2013570"/>
            <a:ext cx="890300" cy="369332"/>
          </a:xfrm>
          <a:prstGeom prst="rect">
            <a:avLst/>
          </a:prstGeom>
          <a:noFill/>
        </p:spPr>
        <p:txBody>
          <a:bodyPr wrap="square" rtlCol="0">
            <a:spAutoFit/>
          </a:bodyPr>
          <a:lstStyle/>
          <a:p>
            <a:r>
              <a:rPr lang="it-IT" dirty="0"/>
              <a:t>altezza</a:t>
            </a:r>
          </a:p>
        </p:txBody>
      </p:sp>
      <p:cxnSp>
        <p:nvCxnSpPr>
          <p:cNvPr id="8" name="Connettore diritto 7">
            <a:extLst>
              <a:ext uri="{FF2B5EF4-FFF2-40B4-BE49-F238E27FC236}">
                <a16:creationId xmlns:a16="http://schemas.microsoft.com/office/drawing/2014/main" id="{8BF32186-34C8-4E18-80E2-195A7169FE45}"/>
              </a:ext>
            </a:extLst>
          </p:cNvPr>
          <p:cNvCxnSpPr>
            <a:cxnSpLocks/>
          </p:cNvCxnSpPr>
          <p:nvPr/>
        </p:nvCxnSpPr>
        <p:spPr>
          <a:xfrm flipV="1">
            <a:off x="6516414" y="3921760"/>
            <a:ext cx="1408386" cy="6807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E81AAF00-CFB2-48E6-BC89-CBC2E1421CD5}"/>
              </a:ext>
            </a:extLst>
          </p:cNvPr>
          <p:cNvCxnSpPr>
            <a:cxnSpLocks/>
          </p:cNvCxnSpPr>
          <p:nvPr/>
        </p:nvCxnSpPr>
        <p:spPr>
          <a:xfrm flipV="1">
            <a:off x="7924800" y="2936240"/>
            <a:ext cx="696509" cy="9855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A58E1DEC-534B-4AB3-A3BA-4314DF36F598}"/>
              </a:ext>
            </a:extLst>
          </p:cNvPr>
          <p:cNvCxnSpPr>
            <a:cxnSpLocks/>
          </p:cNvCxnSpPr>
          <p:nvPr/>
        </p:nvCxnSpPr>
        <p:spPr>
          <a:xfrm>
            <a:off x="8621309" y="2933468"/>
            <a:ext cx="11112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FEB088AF-4233-4C7E-982C-C5B40377E8B4}"/>
              </a:ext>
            </a:extLst>
          </p:cNvPr>
          <p:cNvSpPr txBox="1"/>
          <p:nvPr/>
        </p:nvSpPr>
        <p:spPr>
          <a:xfrm>
            <a:off x="838200" y="4481230"/>
            <a:ext cx="10204667" cy="1661993"/>
          </a:xfrm>
          <a:prstGeom prst="rect">
            <a:avLst/>
          </a:prstGeom>
          <a:solidFill>
            <a:schemeClr val="bg1"/>
          </a:solidFill>
          <a:ln w="28575">
            <a:solidFill>
              <a:srgbClr val="00B0F0"/>
            </a:solidFill>
          </a:ln>
        </p:spPr>
        <p:txBody>
          <a:bodyPr wrap="square" rtlCol="0">
            <a:spAutoFit/>
          </a:bodyPr>
          <a:lstStyle/>
          <a:p>
            <a:r>
              <a:rPr lang="it-IT" sz="2800" dirty="0"/>
              <a:t>Provare a chiedersi come varia l’altezza del liquido al variare del volume del liquido versato significa </a:t>
            </a:r>
            <a:r>
              <a:rPr lang="it-IT" sz="2800" b="1" dirty="0"/>
              <a:t>co-variare le grandezze altezza e volume del liquido.</a:t>
            </a:r>
          </a:p>
          <a:p>
            <a:endParaRPr lang="it-IT" dirty="0"/>
          </a:p>
        </p:txBody>
      </p:sp>
      <p:sp>
        <p:nvSpPr>
          <p:cNvPr id="6" name="Fumetto: ovale 5">
            <a:extLst>
              <a:ext uri="{FF2B5EF4-FFF2-40B4-BE49-F238E27FC236}">
                <a16:creationId xmlns:a16="http://schemas.microsoft.com/office/drawing/2014/main" id="{42CE4C35-C101-45C9-AF16-7BDBEB1551A4}"/>
              </a:ext>
            </a:extLst>
          </p:cNvPr>
          <p:cNvSpPr/>
          <p:nvPr/>
        </p:nvSpPr>
        <p:spPr>
          <a:xfrm>
            <a:off x="8523890" y="714777"/>
            <a:ext cx="2638091" cy="1247972"/>
          </a:xfrm>
          <a:prstGeom prst="wedgeEllipseCallou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C34CFF30-A3C1-4D6D-9D6D-235804AEF2D7}"/>
              </a:ext>
            </a:extLst>
          </p:cNvPr>
          <p:cNvSpPr txBox="1"/>
          <p:nvPr/>
        </p:nvSpPr>
        <p:spPr>
          <a:xfrm>
            <a:off x="8939045" y="858869"/>
            <a:ext cx="1807780" cy="923330"/>
          </a:xfrm>
          <a:prstGeom prst="rect">
            <a:avLst/>
          </a:prstGeom>
          <a:noFill/>
        </p:spPr>
        <p:txBody>
          <a:bodyPr wrap="square" rtlCol="0">
            <a:spAutoFit/>
          </a:bodyPr>
          <a:lstStyle/>
          <a:p>
            <a:pPr algn="ctr"/>
            <a:r>
              <a:rPr lang="it-IT" dirty="0"/>
              <a:t>Una bozza di  soluzione di cui si può discutere… </a:t>
            </a:r>
          </a:p>
        </p:txBody>
      </p:sp>
    </p:spTree>
    <p:extLst>
      <p:ext uri="{BB962C8B-B14F-4D97-AF65-F5344CB8AC3E}">
        <p14:creationId xmlns:p14="http://schemas.microsoft.com/office/powerpoint/2010/main" val="153616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qua dall'atmosfera: il sole, il più grande distillatore ...">
            <a:extLst>
              <a:ext uri="{FF2B5EF4-FFF2-40B4-BE49-F238E27FC236}">
                <a16:creationId xmlns:a16="http://schemas.microsoft.com/office/drawing/2014/main" id="{DBD603CA-EDE8-47AF-80B4-07B54360C1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127399" cy="3454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densazione - Wikipedia">
            <a:extLst>
              <a:ext uri="{FF2B5EF4-FFF2-40B4-BE49-F238E27FC236}">
                <a16:creationId xmlns:a16="http://schemas.microsoft.com/office/drawing/2014/main" id="{13653520-706D-43BF-BE21-8B76C08BC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03" b="-1949"/>
          <a:stretch/>
        </p:blipFill>
        <p:spPr bwMode="auto">
          <a:xfrm>
            <a:off x="6127399" y="0"/>
            <a:ext cx="6096000" cy="35378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enomeno Condensa | PIESSETI">
            <a:extLst>
              <a:ext uri="{FF2B5EF4-FFF2-40B4-BE49-F238E27FC236}">
                <a16:creationId xmlns:a16="http://schemas.microsoft.com/office/drawing/2014/main" id="{69FC7EBD-D872-4C27-8FB5-3AA85EC93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1306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medi naturali contro la sudorazione eccessiva - Cure-Naturali.it">
            <a:extLst>
              <a:ext uri="{FF2B5EF4-FFF2-40B4-BE49-F238E27FC236}">
                <a16:creationId xmlns:a16="http://schemas.microsoft.com/office/drawing/2014/main" id="{850DA0F3-649F-4228-9AB8-13B55CD3FE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785"/>
          <a:stretch/>
        </p:blipFill>
        <p:spPr bwMode="auto">
          <a:xfrm>
            <a:off x="6127399" y="3429000"/>
            <a:ext cx="606460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82AEB438-E206-43AB-B87F-7F791200E952}"/>
              </a:ext>
            </a:extLst>
          </p:cNvPr>
          <p:cNvSpPr/>
          <p:nvPr/>
        </p:nvSpPr>
        <p:spPr>
          <a:xfrm>
            <a:off x="962891" y="2761823"/>
            <a:ext cx="10515600" cy="1384995"/>
          </a:xfrm>
          <a:prstGeom prst="rect">
            <a:avLst/>
          </a:prstGeom>
          <a:solidFill>
            <a:schemeClr val="bg1"/>
          </a:solidFill>
          <a:ln w="19050">
            <a:solidFill>
              <a:srgbClr val="00B0F0"/>
            </a:solidFill>
          </a:ln>
        </p:spPr>
        <p:txBody>
          <a:bodyPr wrap="square">
            <a:spAutoFit/>
          </a:bodyPr>
          <a:lstStyle/>
          <a:p>
            <a:r>
              <a:rPr lang="it-IT" sz="2800" dirty="0"/>
              <a:t>Perché si formano la rugiada sui prati d’estate e la brina d’inverno, le goccioline d’acqua sulle lattine fredde di frigorifero, sui vetri delle finestre d’inverno, il sudore?</a:t>
            </a:r>
          </a:p>
        </p:txBody>
      </p:sp>
    </p:spTree>
    <p:extLst>
      <p:ext uri="{BB962C8B-B14F-4D97-AF65-F5344CB8AC3E}">
        <p14:creationId xmlns:p14="http://schemas.microsoft.com/office/powerpoint/2010/main" val="325680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BB07B3-3E2B-479D-9F24-6C620A57976A}"/>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t>Fase 3: Raccolta Dati</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E4257073-0990-4051-9F0A-F50D1517ED19}"/>
              </a:ext>
            </a:extLst>
          </p:cNvPr>
          <p:cNvSpPr/>
          <p:nvPr/>
        </p:nvSpPr>
        <p:spPr>
          <a:xfrm>
            <a:off x="655321" y="2575034"/>
            <a:ext cx="4571999" cy="34622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b="0" i="0" dirty="0">
              <a:effectLst/>
            </a:endParaRPr>
          </a:p>
        </p:txBody>
      </p:sp>
      <p:graphicFrame>
        <p:nvGraphicFramePr>
          <p:cNvPr id="11" name="Segnaposto contenuto 3">
            <a:extLst>
              <a:ext uri="{FF2B5EF4-FFF2-40B4-BE49-F238E27FC236}">
                <a16:creationId xmlns:a16="http://schemas.microsoft.com/office/drawing/2014/main" id="{0D5A4681-7E6E-43D8-B9ED-DD1D979002AF}"/>
              </a:ext>
            </a:extLst>
          </p:cNvPr>
          <p:cNvGraphicFramePr>
            <a:graphicFrameLocks noGrp="1"/>
          </p:cNvGraphicFramePr>
          <p:nvPr>
            <p:ph idx="1"/>
            <p:extLst>
              <p:ext uri="{D42A27DB-BD31-4B8C-83A1-F6EECF244321}">
                <p14:modId xmlns:p14="http://schemas.microsoft.com/office/powerpoint/2010/main" val="3117236315"/>
              </p:ext>
            </p:extLst>
          </p:nvPr>
        </p:nvGraphicFramePr>
        <p:xfrm>
          <a:off x="6022573" y="624681"/>
          <a:ext cx="5652655" cy="5608638"/>
        </p:xfrm>
        <a:graphic>
          <a:graphicData uri="http://schemas.openxmlformats.org/drawingml/2006/table">
            <a:tbl>
              <a:tblPr firstRow="1" firstCol="1" bandRow="1">
                <a:tableStyleId>{5C22544A-7EE6-4342-B048-85BDC9FD1C3A}</a:tableStyleId>
              </a:tblPr>
              <a:tblGrid>
                <a:gridCol w="550477">
                  <a:extLst>
                    <a:ext uri="{9D8B030D-6E8A-4147-A177-3AD203B41FA5}">
                      <a16:colId xmlns:a16="http://schemas.microsoft.com/office/drawing/2014/main" val="1691783964"/>
                    </a:ext>
                  </a:extLst>
                </a:gridCol>
                <a:gridCol w="1700726">
                  <a:extLst>
                    <a:ext uri="{9D8B030D-6E8A-4147-A177-3AD203B41FA5}">
                      <a16:colId xmlns:a16="http://schemas.microsoft.com/office/drawing/2014/main" val="3381958805"/>
                    </a:ext>
                  </a:extLst>
                </a:gridCol>
                <a:gridCol w="1700726">
                  <a:extLst>
                    <a:ext uri="{9D8B030D-6E8A-4147-A177-3AD203B41FA5}">
                      <a16:colId xmlns:a16="http://schemas.microsoft.com/office/drawing/2014/main" val="1900541474"/>
                    </a:ext>
                  </a:extLst>
                </a:gridCol>
                <a:gridCol w="1700726">
                  <a:extLst>
                    <a:ext uri="{9D8B030D-6E8A-4147-A177-3AD203B41FA5}">
                      <a16:colId xmlns:a16="http://schemas.microsoft.com/office/drawing/2014/main" val="3235187554"/>
                    </a:ext>
                  </a:extLst>
                </a:gridCol>
              </a:tblGrid>
              <a:tr h="400617">
                <a:tc>
                  <a:txBody>
                    <a:bodyPr/>
                    <a:lstStyle/>
                    <a:p>
                      <a:pPr algn="ctr">
                        <a:spcAft>
                          <a:spcPts val="0"/>
                        </a:spcAft>
                      </a:pPr>
                      <a:r>
                        <a:rPr lang="it-IT" sz="1000" dirty="0">
                          <a:ln>
                            <a:noFill/>
                          </a:ln>
                          <a:effectLst/>
                        </a:rPr>
                        <a:t>Ora</a:t>
                      </a:r>
                      <a:endParaRPr lang="it-IT" sz="1000" b="1" dirty="0">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Ore trascorse</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Temperatura</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Umidità</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1726967359"/>
                  </a:ext>
                </a:extLst>
              </a:tr>
              <a:tr h="400617">
                <a:tc>
                  <a:txBody>
                    <a:bodyPr/>
                    <a:lstStyle/>
                    <a:p>
                      <a:pPr algn="ctr">
                        <a:spcAft>
                          <a:spcPts val="0"/>
                        </a:spcAft>
                      </a:pPr>
                      <a:r>
                        <a:rPr lang="it-IT" sz="1000">
                          <a:ln>
                            <a:noFill/>
                          </a:ln>
                          <a:effectLst/>
                        </a:rPr>
                        <a:t>9:00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0</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16,5°</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70%</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1348061505"/>
                  </a:ext>
                </a:extLst>
              </a:tr>
              <a:tr h="400617">
                <a:tc>
                  <a:txBody>
                    <a:bodyPr/>
                    <a:lstStyle/>
                    <a:p>
                      <a:pPr algn="ctr">
                        <a:spcAft>
                          <a:spcPts val="0"/>
                        </a:spcAft>
                      </a:pPr>
                      <a:r>
                        <a:rPr lang="it-IT" sz="1000">
                          <a:ln>
                            <a:noFill/>
                          </a:ln>
                          <a:effectLst/>
                        </a:rPr>
                        <a:t>10:00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15,2°</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79%</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2653326830"/>
                  </a:ext>
                </a:extLst>
              </a:tr>
              <a:tr h="400617">
                <a:tc>
                  <a:txBody>
                    <a:bodyPr/>
                    <a:lstStyle/>
                    <a:p>
                      <a:pPr algn="ctr">
                        <a:spcAft>
                          <a:spcPts val="0"/>
                        </a:spcAft>
                      </a:pPr>
                      <a:r>
                        <a:rPr lang="it-IT" sz="1000">
                          <a:ln>
                            <a:noFill/>
                          </a:ln>
                          <a:effectLst/>
                        </a:rPr>
                        <a:t>11:00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2</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17,2°</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78%</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4011020919"/>
                  </a:ext>
                </a:extLst>
              </a:tr>
              <a:tr h="400617">
                <a:tc>
                  <a:txBody>
                    <a:bodyPr/>
                    <a:lstStyle/>
                    <a:p>
                      <a:pPr algn="ctr">
                        <a:spcAft>
                          <a:spcPts val="0"/>
                        </a:spcAft>
                      </a:pPr>
                      <a:r>
                        <a:rPr lang="it-IT" sz="1000">
                          <a:ln>
                            <a:noFill/>
                          </a:ln>
                          <a:effectLst/>
                        </a:rPr>
                        <a:t>12:00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3</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18,6°</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75%</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1280608897"/>
                  </a:ext>
                </a:extLst>
              </a:tr>
              <a:tr h="400617">
                <a:tc>
                  <a:txBody>
                    <a:bodyPr/>
                    <a:lstStyle/>
                    <a:p>
                      <a:pPr algn="ctr">
                        <a:spcAft>
                          <a:spcPts val="0"/>
                        </a:spcAft>
                      </a:pPr>
                      <a:r>
                        <a:rPr lang="it-IT" sz="1000">
                          <a:ln>
                            <a:noFill/>
                          </a:ln>
                          <a:effectLst/>
                        </a:rPr>
                        <a:t>13:00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4</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18,7°</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76%</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2042525495"/>
                  </a:ext>
                </a:extLst>
              </a:tr>
              <a:tr h="400617">
                <a:tc>
                  <a:txBody>
                    <a:bodyPr/>
                    <a:lstStyle/>
                    <a:p>
                      <a:pPr algn="ctr">
                        <a:spcAft>
                          <a:spcPts val="0"/>
                        </a:spcAft>
                      </a:pPr>
                      <a:r>
                        <a:rPr lang="it-IT" sz="1000">
                          <a:ln>
                            <a:noFill/>
                          </a:ln>
                          <a:effectLst/>
                        </a:rPr>
                        <a:t>14:00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5</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21,3°</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70%</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1197715096"/>
                  </a:ext>
                </a:extLst>
              </a:tr>
              <a:tr h="400617">
                <a:tc>
                  <a:txBody>
                    <a:bodyPr/>
                    <a:lstStyle/>
                    <a:p>
                      <a:pPr algn="ctr">
                        <a:spcAft>
                          <a:spcPts val="0"/>
                        </a:spcAft>
                      </a:pPr>
                      <a:r>
                        <a:rPr lang="it-IT" sz="1000">
                          <a:ln>
                            <a:noFill/>
                          </a:ln>
                          <a:effectLst/>
                        </a:rPr>
                        <a:t>15:00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6</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18,3°</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71%</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3557091906"/>
                  </a:ext>
                </a:extLst>
              </a:tr>
              <a:tr h="400617">
                <a:tc>
                  <a:txBody>
                    <a:bodyPr/>
                    <a:lstStyle/>
                    <a:p>
                      <a:pPr algn="ctr">
                        <a:spcAft>
                          <a:spcPts val="0"/>
                        </a:spcAft>
                      </a:pPr>
                      <a:r>
                        <a:rPr lang="it-IT" sz="1000">
                          <a:ln>
                            <a:noFill/>
                          </a:ln>
                          <a:effectLst/>
                        </a:rPr>
                        <a:t>16:00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18,2°</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74%</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3364000703"/>
                  </a:ext>
                </a:extLst>
              </a:tr>
              <a:tr h="400617">
                <a:tc>
                  <a:txBody>
                    <a:bodyPr/>
                    <a:lstStyle/>
                    <a:p>
                      <a:pPr algn="ctr">
                        <a:spcAft>
                          <a:spcPts val="0"/>
                        </a:spcAft>
                      </a:pPr>
                      <a:r>
                        <a:rPr lang="it-IT" sz="1000">
                          <a:ln>
                            <a:noFill/>
                          </a:ln>
                          <a:effectLst/>
                        </a:rPr>
                        <a:t>17:00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dirty="0">
                          <a:ln>
                            <a:noFill/>
                          </a:ln>
                          <a:effectLst/>
                        </a:rPr>
                        <a:t>8</a:t>
                      </a:r>
                      <a:endParaRPr lang="it-IT" sz="1000" dirty="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17,7°</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76%</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2881539569"/>
                  </a:ext>
                </a:extLst>
              </a:tr>
              <a:tr h="400617">
                <a:tc>
                  <a:txBody>
                    <a:bodyPr/>
                    <a:lstStyle/>
                    <a:p>
                      <a:pPr algn="ctr">
                        <a:spcAft>
                          <a:spcPts val="0"/>
                        </a:spcAft>
                      </a:pPr>
                      <a:r>
                        <a:rPr lang="it-IT" sz="1000">
                          <a:ln>
                            <a:noFill/>
                          </a:ln>
                          <a:effectLst/>
                        </a:rPr>
                        <a:t>18:00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9</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15,8°</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81%</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101772925"/>
                  </a:ext>
                </a:extLst>
              </a:tr>
              <a:tr h="400617">
                <a:tc>
                  <a:txBody>
                    <a:bodyPr/>
                    <a:lstStyle/>
                    <a:p>
                      <a:pPr algn="ctr">
                        <a:spcAft>
                          <a:spcPts val="0"/>
                        </a:spcAft>
                      </a:pPr>
                      <a:r>
                        <a:rPr lang="it-IT" sz="1000">
                          <a:ln>
                            <a:noFill/>
                          </a:ln>
                          <a:effectLst/>
                        </a:rPr>
                        <a:t>19:00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dirty="0">
                          <a:ln>
                            <a:noFill/>
                          </a:ln>
                          <a:effectLst/>
                        </a:rPr>
                        <a:t>10</a:t>
                      </a:r>
                      <a:endParaRPr lang="it-IT" sz="1000" dirty="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15,4°</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84%</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1527479040"/>
                  </a:ext>
                </a:extLst>
              </a:tr>
              <a:tr h="400617">
                <a:tc>
                  <a:txBody>
                    <a:bodyPr/>
                    <a:lstStyle/>
                    <a:p>
                      <a:pPr algn="ctr">
                        <a:spcAft>
                          <a:spcPts val="0"/>
                        </a:spcAft>
                      </a:pPr>
                      <a:r>
                        <a:rPr lang="it-IT" sz="1000">
                          <a:ln>
                            <a:noFill/>
                          </a:ln>
                          <a:effectLst/>
                        </a:rPr>
                        <a:t>20:00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11</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14,9°</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86%</a:t>
                      </a:r>
                      <a:endParaRPr lang="it-IT" sz="100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302277020"/>
                  </a:ext>
                </a:extLst>
              </a:tr>
              <a:tr h="400617">
                <a:tc>
                  <a:txBody>
                    <a:bodyPr/>
                    <a:lstStyle/>
                    <a:p>
                      <a:pPr algn="ctr">
                        <a:spcAft>
                          <a:spcPts val="0"/>
                        </a:spcAft>
                      </a:pPr>
                      <a:r>
                        <a:rPr lang="it-IT" sz="1000">
                          <a:ln>
                            <a:noFill/>
                          </a:ln>
                          <a:effectLst/>
                        </a:rPr>
                        <a:t>21:00</a:t>
                      </a:r>
                      <a:endParaRPr lang="it-IT" sz="1000" b="1">
                        <a:ln>
                          <a:noFill/>
                        </a:ln>
                        <a:solidFill>
                          <a:srgbClr val="FFFFFF"/>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12</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a:ln>
                            <a:noFill/>
                          </a:ln>
                          <a:effectLst/>
                        </a:rPr>
                        <a:t>14,7°</a:t>
                      </a:r>
                      <a:endParaRPr lang="it-IT" sz="1000">
                        <a:ln>
                          <a:noFill/>
                        </a:ln>
                        <a:solidFill>
                          <a:srgbClr val="000000"/>
                        </a:solidFill>
                        <a:effectLst/>
                        <a:latin typeface="Helvetica Neue"/>
                        <a:ea typeface="Helvetica Neue"/>
                        <a:cs typeface="Helvetica Neue"/>
                      </a:endParaRPr>
                    </a:p>
                  </a:txBody>
                  <a:tcPr marL="50800" marR="50800" marT="50800" marB="50800"/>
                </a:tc>
                <a:tc>
                  <a:txBody>
                    <a:bodyPr/>
                    <a:lstStyle/>
                    <a:p>
                      <a:pPr algn="ctr">
                        <a:spcAft>
                          <a:spcPts val="0"/>
                        </a:spcAft>
                      </a:pPr>
                      <a:r>
                        <a:rPr lang="it-IT" sz="1000" dirty="0">
                          <a:ln>
                            <a:noFill/>
                          </a:ln>
                          <a:effectLst/>
                        </a:rPr>
                        <a:t>88%</a:t>
                      </a:r>
                      <a:endParaRPr lang="it-IT" sz="1000" dirty="0">
                        <a:ln>
                          <a:noFill/>
                        </a:ln>
                        <a:solidFill>
                          <a:srgbClr val="000000"/>
                        </a:solidFill>
                        <a:effectLst/>
                        <a:latin typeface="Helvetica Neue"/>
                        <a:ea typeface="Helvetica Neue"/>
                        <a:cs typeface="Helvetica Neue"/>
                      </a:endParaRPr>
                    </a:p>
                  </a:txBody>
                  <a:tcPr marL="50800" marR="50800" marT="50800" marB="50800"/>
                </a:tc>
                <a:extLst>
                  <a:ext uri="{0D108BD9-81ED-4DB2-BD59-A6C34878D82A}">
                    <a16:rowId xmlns:a16="http://schemas.microsoft.com/office/drawing/2014/main" val="1395044175"/>
                  </a:ext>
                </a:extLst>
              </a:tr>
            </a:tbl>
          </a:graphicData>
        </a:graphic>
      </p:graphicFrame>
      <p:pic>
        <p:nvPicPr>
          <p:cNvPr id="12" name="Picture 14" descr="Sole di giugno di Renzo Pezzani - Poesie d'Autore su Filastrocche.it">
            <a:extLst>
              <a:ext uri="{FF2B5EF4-FFF2-40B4-BE49-F238E27FC236}">
                <a16:creationId xmlns:a16="http://schemas.microsoft.com/office/drawing/2014/main" id="{DFF028E5-236E-49BE-85CD-A8CFB7A76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29" y="4629908"/>
            <a:ext cx="21812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Disegno Cloud Clip art - Dipinto a mano blu nuvole 800*800 Png ...">
            <a:extLst>
              <a:ext uri="{FF2B5EF4-FFF2-40B4-BE49-F238E27FC236}">
                <a16:creationId xmlns:a16="http://schemas.microsoft.com/office/drawing/2014/main" id="{22E9F88D-F866-42DA-AB16-5EACFE044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320" y="4497316"/>
            <a:ext cx="2360684" cy="2360684"/>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4B797935-F1AE-4883-81AB-63D6490E91DD}"/>
              </a:ext>
            </a:extLst>
          </p:cNvPr>
          <p:cNvSpPr/>
          <p:nvPr/>
        </p:nvSpPr>
        <p:spPr>
          <a:xfrm>
            <a:off x="516772" y="2665731"/>
            <a:ext cx="4785232" cy="1692771"/>
          </a:xfrm>
          <a:prstGeom prst="rect">
            <a:avLst/>
          </a:prstGeom>
        </p:spPr>
        <p:txBody>
          <a:bodyPr wrap="square">
            <a:spAutoFit/>
          </a:bodyPr>
          <a:lstStyle/>
          <a:p>
            <a:r>
              <a:rPr lang="it-IT" sz="2600" dirty="0">
                <a:solidFill>
                  <a:srgbClr val="000000"/>
                </a:solidFill>
              </a:rPr>
              <a:t>Compito per casa: rilevare temperature e umidità al trascorrere del tempo (in ore) in due giornate diverse.</a:t>
            </a:r>
            <a:endParaRPr lang="it-IT" sz="2600" dirty="0"/>
          </a:p>
        </p:txBody>
      </p:sp>
    </p:spTree>
    <p:extLst>
      <p:ext uri="{BB962C8B-B14F-4D97-AF65-F5344CB8AC3E}">
        <p14:creationId xmlns:p14="http://schemas.microsoft.com/office/powerpoint/2010/main" val="3048384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2AE5ECE4-AE17-4CAA-BF42-9959F83C4995}"/>
              </a:ext>
            </a:extLst>
          </p:cNvPr>
          <p:cNvPicPr>
            <a:picLocks noGrp="1" noChangeAspect="1"/>
          </p:cNvPicPr>
          <p:nvPr>
            <p:ph idx="1"/>
          </p:nvPr>
        </p:nvPicPr>
        <p:blipFill rotWithShape="1">
          <a:blip r:embed="rId2"/>
          <a:srcRect l="19822" t="11535" r="19060" b="5602"/>
          <a:stretch/>
        </p:blipFill>
        <p:spPr>
          <a:xfrm>
            <a:off x="5039590" y="958522"/>
            <a:ext cx="5964383" cy="45486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ttangolo 8">
            <a:extLst>
              <a:ext uri="{FF2B5EF4-FFF2-40B4-BE49-F238E27FC236}">
                <a16:creationId xmlns:a16="http://schemas.microsoft.com/office/drawing/2014/main" id="{E552FE95-0C7D-42B0-8D9E-69578480CA31}"/>
              </a:ext>
            </a:extLst>
          </p:cNvPr>
          <p:cNvSpPr/>
          <p:nvPr/>
        </p:nvSpPr>
        <p:spPr>
          <a:xfrm>
            <a:off x="439881" y="858119"/>
            <a:ext cx="4132119" cy="4093428"/>
          </a:xfrm>
          <a:prstGeom prst="rect">
            <a:avLst/>
          </a:prstGeom>
        </p:spPr>
        <p:txBody>
          <a:bodyPr wrap="square">
            <a:spAutoFit/>
          </a:bodyPr>
          <a:lstStyle/>
          <a:p>
            <a:r>
              <a:rPr lang="it-IT" sz="2600" dirty="0">
                <a:solidFill>
                  <a:srgbClr val="000000"/>
                </a:solidFill>
              </a:rPr>
              <a:t>L’attività finale chiede agli allievi di inserire i dati di umidità e temperatura in </a:t>
            </a:r>
            <a:r>
              <a:rPr lang="it-IT" sz="2600" dirty="0" err="1">
                <a:solidFill>
                  <a:srgbClr val="000000"/>
                </a:solidFill>
              </a:rPr>
              <a:t>GeoGebra</a:t>
            </a:r>
            <a:r>
              <a:rPr lang="it-IT" sz="2600" dirty="0">
                <a:solidFill>
                  <a:srgbClr val="000000"/>
                </a:solidFill>
              </a:rPr>
              <a:t>.</a:t>
            </a:r>
          </a:p>
          <a:p>
            <a:endParaRPr lang="it-IT" sz="2600" dirty="0">
              <a:solidFill>
                <a:srgbClr val="000000"/>
              </a:solidFill>
            </a:endParaRPr>
          </a:p>
          <a:p>
            <a:r>
              <a:rPr lang="it-IT" sz="2600" i="1" dirty="0">
                <a:solidFill>
                  <a:srgbClr val="000000"/>
                </a:solidFill>
              </a:rPr>
              <a:t>Nota bene</a:t>
            </a:r>
            <a:r>
              <a:rPr lang="it-IT" sz="2600" dirty="0">
                <a:solidFill>
                  <a:srgbClr val="000000"/>
                </a:solidFill>
              </a:rPr>
              <a:t>: per confrontare la temperatura con l’umidità si suggerisce agli studenti di dividere i dati per i massimi valori registrati.</a:t>
            </a:r>
            <a:endParaRPr lang="it-IT" sz="2600" b="0" i="0" dirty="0">
              <a:solidFill>
                <a:srgbClr val="000000"/>
              </a:solidFill>
              <a:effectLst/>
            </a:endParaRPr>
          </a:p>
        </p:txBody>
      </p:sp>
      <p:sp>
        <p:nvSpPr>
          <p:cNvPr id="25" name="Rettangolo 24">
            <a:extLst>
              <a:ext uri="{FF2B5EF4-FFF2-40B4-BE49-F238E27FC236}">
                <a16:creationId xmlns:a16="http://schemas.microsoft.com/office/drawing/2014/main" id="{45A01211-1368-4DAC-8321-4D5626446AB5}"/>
              </a:ext>
            </a:extLst>
          </p:cNvPr>
          <p:cNvSpPr/>
          <p:nvPr/>
        </p:nvSpPr>
        <p:spPr>
          <a:xfrm>
            <a:off x="999259" y="4951547"/>
            <a:ext cx="10193482" cy="1692771"/>
          </a:xfrm>
          <a:prstGeom prst="rect">
            <a:avLst/>
          </a:prstGeom>
          <a:solidFill>
            <a:schemeClr val="bg1"/>
          </a:solidFill>
          <a:ln w="19050">
            <a:solidFill>
              <a:srgbClr val="00B0F0"/>
            </a:solidFill>
          </a:ln>
        </p:spPr>
        <p:txBody>
          <a:bodyPr wrap="square">
            <a:spAutoFit/>
          </a:bodyPr>
          <a:lstStyle/>
          <a:p>
            <a:r>
              <a:rPr lang="it-IT" sz="2600" dirty="0"/>
              <a:t>Osservate i grafici così ottenuti, quali ipotesi potete avanzare? Esiste un legame tra temperatura e umidità? I grafici, secondo voi, confermano le congetture avanzate precedentemente? Perché? Se no, quali congetture modificate? </a:t>
            </a:r>
          </a:p>
        </p:txBody>
      </p:sp>
    </p:spTree>
    <p:extLst>
      <p:ext uri="{BB962C8B-B14F-4D97-AF65-F5344CB8AC3E}">
        <p14:creationId xmlns:p14="http://schemas.microsoft.com/office/powerpoint/2010/main" val="10292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Immagine che contiene persona, interni, tavolo, tenendo&#10;&#10;Descrizione generata automaticamente">
            <a:extLst>
              <a:ext uri="{FF2B5EF4-FFF2-40B4-BE49-F238E27FC236}">
                <a16:creationId xmlns:a16="http://schemas.microsoft.com/office/drawing/2014/main" id="{D8273A3E-0F9E-4B0E-846F-A94C2994782D}"/>
              </a:ext>
            </a:extLst>
          </p:cNvPr>
          <p:cNvPicPr>
            <a:picLocks noChangeAspect="1"/>
          </p:cNvPicPr>
          <p:nvPr/>
        </p:nvPicPr>
        <p:blipFill rotWithShape="1">
          <a:blip r:embed="rId2"/>
          <a:srcRect r="7110" b="-1"/>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FB632D60-9C8F-48B6-88D8-EA6DBB120B6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Fase 4 : Il punto di rugiada</a:t>
            </a:r>
          </a:p>
        </p:txBody>
      </p:sp>
      <p:sp>
        <p:nvSpPr>
          <p:cNvPr id="5" name="Segnaposto contenuto 4">
            <a:extLst>
              <a:ext uri="{FF2B5EF4-FFF2-40B4-BE49-F238E27FC236}">
                <a16:creationId xmlns:a16="http://schemas.microsoft.com/office/drawing/2014/main" id="{EFA75F1E-9EFE-49CE-BBF0-08025ED190A1}"/>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dirty="0" err="1"/>
              <a:t>Esperimento</a:t>
            </a:r>
            <a:r>
              <a:rPr lang="en-US" sz="2000" dirty="0"/>
              <a:t> in </a:t>
            </a:r>
            <a:r>
              <a:rPr lang="en-US" sz="2000" dirty="0" err="1"/>
              <a:t>classe</a:t>
            </a:r>
            <a:endParaRPr lang="en-US" sz="2000" dirty="0"/>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182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54EE6C-CCA9-4D28-AF5E-7357446E996E}"/>
              </a:ext>
            </a:extLst>
          </p:cNvPr>
          <p:cNvSpPr>
            <a:spLocks noGrp="1"/>
          </p:cNvSpPr>
          <p:nvPr>
            <p:ph type="title"/>
          </p:nvPr>
        </p:nvSpPr>
        <p:spPr>
          <a:xfrm>
            <a:off x="299413" y="508684"/>
            <a:ext cx="3305175" cy="1325563"/>
          </a:xfrm>
        </p:spPr>
        <p:txBody>
          <a:bodyPr>
            <a:normAutofit fontScale="90000"/>
          </a:bodyPr>
          <a:lstStyle/>
          <a:p>
            <a:br>
              <a:rPr lang="it-IT" dirty="0"/>
            </a:br>
            <a:r>
              <a:rPr lang="it-IT" dirty="0"/>
              <a:t>Fase 5:</a:t>
            </a:r>
            <a:br>
              <a:rPr lang="it-IT" dirty="0"/>
            </a:br>
            <a:r>
              <a:rPr lang="it-IT" dirty="0"/>
              <a:t>La lettura </a:t>
            </a:r>
            <a:br>
              <a:rPr lang="it-IT" dirty="0"/>
            </a:br>
            <a:r>
              <a:rPr lang="it-IT" dirty="0"/>
              <a:t>della carta psicrometrica</a:t>
            </a:r>
          </a:p>
        </p:txBody>
      </p:sp>
      <p:sp>
        <p:nvSpPr>
          <p:cNvPr id="5" name="Rettangolo 4">
            <a:extLst>
              <a:ext uri="{FF2B5EF4-FFF2-40B4-BE49-F238E27FC236}">
                <a16:creationId xmlns:a16="http://schemas.microsoft.com/office/drawing/2014/main" id="{DA878170-4C63-4E74-8129-A80F754E5DA6}"/>
              </a:ext>
            </a:extLst>
          </p:cNvPr>
          <p:cNvSpPr/>
          <p:nvPr/>
        </p:nvSpPr>
        <p:spPr>
          <a:xfrm>
            <a:off x="277869" y="2505669"/>
            <a:ext cx="2990850" cy="923330"/>
          </a:xfrm>
          <a:prstGeom prst="rect">
            <a:avLst/>
          </a:prstGeom>
        </p:spPr>
        <p:txBody>
          <a:bodyPr wrap="square">
            <a:spAutoFit/>
          </a:bodyPr>
          <a:lstStyle/>
          <a:p>
            <a:r>
              <a:rPr lang="it-IT" dirty="0">
                <a:hlinkClick r:id="rId2"/>
              </a:rPr>
              <a:t>https://demonstrations.wolfram.com/ReadingAPsychrometricChart/</a:t>
            </a:r>
            <a:endParaRPr lang="it-IT" dirty="0"/>
          </a:p>
        </p:txBody>
      </p:sp>
      <p:pic>
        <p:nvPicPr>
          <p:cNvPr id="3" name="Immagine 2">
            <a:extLst>
              <a:ext uri="{FF2B5EF4-FFF2-40B4-BE49-F238E27FC236}">
                <a16:creationId xmlns:a16="http://schemas.microsoft.com/office/drawing/2014/main" id="{554DC383-B349-4728-B053-8F2BC10A7B5C}"/>
              </a:ext>
            </a:extLst>
          </p:cNvPr>
          <p:cNvPicPr>
            <a:picLocks noChangeAspect="1"/>
          </p:cNvPicPr>
          <p:nvPr/>
        </p:nvPicPr>
        <p:blipFill>
          <a:blip r:embed="rId3"/>
          <a:stretch>
            <a:fillRect/>
          </a:stretch>
        </p:blipFill>
        <p:spPr>
          <a:xfrm>
            <a:off x="3268719" y="155665"/>
            <a:ext cx="8602324" cy="6546669"/>
          </a:xfrm>
          <a:prstGeom prst="rect">
            <a:avLst/>
          </a:prstGeom>
        </p:spPr>
      </p:pic>
    </p:spTree>
    <p:extLst>
      <p:ext uri="{BB962C8B-B14F-4D97-AF65-F5344CB8AC3E}">
        <p14:creationId xmlns:p14="http://schemas.microsoft.com/office/powerpoint/2010/main" val="83211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54DC383-B349-4728-B053-8F2BC10A7B5C}"/>
              </a:ext>
            </a:extLst>
          </p:cNvPr>
          <p:cNvPicPr>
            <a:picLocks noChangeAspect="1"/>
          </p:cNvPicPr>
          <p:nvPr/>
        </p:nvPicPr>
        <p:blipFill rotWithShape="1">
          <a:blip r:embed="rId2"/>
          <a:srcRect t="23081" b="1338"/>
          <a:stretch/>
        </p:blipFill>
        <p:spPr>
          <a:xfrm>
            <a:off x="388103" y="145831"/>
            <a:ext cx="11415793" cy="6566338"/>
          </a:xfrm>
          <a:prstGeom prst="rect">
            <a:avLst/>
          </a:prstGeom>
        </p:spPr>
      </p:pic>
      <p:sp>
        <p:nvSpPr>
          <p:cNvPr id="4" name="Ovale 3">
            <a:extLst>
              <a:ext uri="{FF2B5EF4-FFF2-40B4-BE49-F238E27FC236}">
                <a16:creationId xmlns:a16="http://schemas.microsoft.com/office/drawing/2014/main" id="{DDC02DBC-306D-4213-8595-E343061A0DA1}"/>
              </a:ext>
            </a:extLst>
          </p:cNvPr>
          <p:cNvSpPr/>
          <p:nvPr/>
        </p:nvSpPr>
        <p:spPr>
          <a:xfrm>
            <a:off x="5388985" y="5789907"/>
            <a:ext cx="620110" cy="4506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DA6B7276-4103-49E0-BD69-DFB339EC3ECB}"/>
              </a:ext>
            </a:extLst>
          </p:cNvPr>
          <p:cNvCxnSpPr>
            <a:cxnSpLocks/>
          </p:cNvCxnSpPr>
          <p:nvPr/>
        </p:nvCxnSpPr>
        <p:spPr>
          <a:xfrm>
            <a:off x="5699040" y="4114793"/>
            <a:ext cx="0" cy="1675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3E7E71BE-EE7F-4089-BD05-67CAF4716B0E}"/>
              </a:ext>
            </a:extLst>
          </p:cNvPr>
          <p:cNvCxnSpPr>
            <a:cxnSpLocks/>
          </p:cNvCxnSpPr>
          <p:nvPr/>
        </p:nvCxnSpPr>
        <p:spPr>
          <a:xfrm flipH="1">
            <a:off x="4332696" y="4148934"/>
            <a:ext cx="1" cy="164097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84BA322A-4524-4DD1-A52D-DF82F2A7213D}"/>
              </a:ext>
            </a:extLst>
          </p:cNvPr>
          <p:cNvCxnSpPr>
            <a:cxnSpLocks/>
          </p:cNvCxnSpPr>
          <p:nvPr/>
        </p:nvCxnSpPr>
        <p:spPr>
          <a:xfrm flipH="1" flipV="1">
            <a:off x="4332696" y="4091773"/>
            <a:ext cx="1242655" cy="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Ovale 20">
            <a:extLst>
              <a:ext uri="{FF2B5EF4-FFF2-40B4-BE49-F238E27FC236}">
                <a16:creationId xmlns:a16="http://schemas.microsoft.com/office/drawing/2014/main" id="{37B71A58-39D2-4836-BC89-1746F5608208}"/>
              </a:ext>
            </a:extLst>
          </p:cNvPr>
          <p:cNvSpPr/>
          <p:nvPr/>
        </p:nvSpPr>
        <p:spPr>
          <a:xfrm>
            <a:off x="7210097" y="1813035"/>
            <a:ext cx="819326" cy="6266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DE907E63-F667-4909-A273-D93AEDDDF962}"/>
              </a:ext>
            </a:extLst>
          </p:cNvPr>
          <p:cNvSpPr/>
          <p:nvPr/>
        </p:nvSpPr>
        <p:spPr>
          <a:xfrm>
            <a:off x="4022641" y="5789907"/>
            <a:ext cx="620110" cy="450669"/>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highlight>
                <a:srgbClr val="FFFF00"/>
              </a:highlight>
            </a:endParaRPr>
          </a:p>
        </p:txBody>
      </p:sp>
      <p:cxnSp>
        <p:nvCxnSpPr>
          <p:cNvPr id="23" name="Connettore 2 22">
            <a:extLst>
              <a:ext uri="{FF2B5EF4-FFF2-40B4-BE49-F238E27FC236}">
                <a16:creationId xmlns:a16="http://schemas.microsoft.com/office/drawing/2014/main" id="{502729A6-D378-4282-885B-DE079E35FEBC}"/>
              </a:ext>
            </a:extLst>
          </p:cNvPr>
          <p:cNvCxnSpPr>
            <a:cxnSpLocks/>
          </p:cNvCxnSpPr>
          <p:nvPr/>
        </p:nvCxnSpPr>
        <p:spPr>
          <a:xfrm flipH="1">
            <a:off x="5888225" y="4114793"/>
            <a:ext cx="3794630" cy="1"/>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Ovale 27">
            <a:extLst>
              <a:ext uri="{FF2B5EF4-FFF2-40B4-BE49-F238E27FC236}">
                <a16:creationId xmlns:a16="http://schemas.microsoft.com/office/drawing/2014/main" id="{F356F8AA-9F9F-4EE5-BD78-25A664D53102}"/>
              </a:ext>
            </a:extLst>
          </p:cNvPr>
          <p:cNvSpPr/>
          <p:nvPr/>
        </p:nvSpPr>
        <p:spPr>
          <a:xfrm>
            <a:off x="9682855" y="3825769"/>
            <a:ext cx="1079744" cy="578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D7FDC4D9-3E9B-4538-A088-70910A79030F}"/>
              </a:ext>
            </a:extLst>
          </p:cNvPr>
          <p:cNvSpPr txBox="1"/>
          <p:nvPr/>
        </p:nvSpPr>
        <p:spPr>
          <a:xfrm>
            <a:off x="8029423" y="1715204"/>
            <a:ext cx="1429407" cy="646331"/>
          </a:xfrm>
          <a:prstGeom prst="rect">
            <a:avLst/>
          </a:prstGeom>
          <a:noFill/>
        </p:spPr>
        <p:txBody>
          <a:bodyPr wrap="square" rtlCol="0">
            <a:spAutoFit/>
          </a:bodyPr>
          <a:lstStyle/>
          <a:p>
            <a:r>
              <a:rPr lang="it-IT" b="1" dirty="0">
                <a:solidFill>
                  <a:srgbClr val="FF0000"/>
                </a:solidFill>
              </a:rPr>
              <a:t>UMIDITA’ RELATIVA</a:t>
            </a:r>
          </a:p>
        </p:txBody>
      </p:sp>
      <p:sp>
        <p:nvSpPr>
          <p:cNvPr id="30" name="CasellaDiTesto 29">
            <a:extLst>
              <a:ext uri="{FF2B5EF4-FFF2-40B4-BE49-F238E27FC236}">
                <a16:creationId xmlns:a16="http://schemas.microsoft.com/office/drawing/2014/main" id="{4A30939B-C7A2-4353-9C50-3CACC331D4BA}"/>
              </a:ext>
            </a:extLst>
          </p:cNvPr>
          <p:cNvSpPr txBox="1"/>
          <p:nvPr/>
        </p:nvSpPr>
        <p:spPr>
          <a:xfrm>
            <a:off x="10895137" y="3825769"/>
            <a:ext cx="1429407" cy="646331"/>
          </a:xfrm>
          <a:prstGeom prst="rect">
            <a:avLst/>
          </a:prstGeom>
          <a:noFill/>
        </p:spPr>
        <p:txBody>
          <a:bodyPr wrap="square" rtlCol="0">
            <a:spAutoFit/>
          </a:bodyPr>
          <a:lstStyle/>
          <a:p>
            <a:r>
              <a:rPr lang="it-IT" b="1" dirty="0">
                <a:solidFill>
                  <a:srgbClr val="FF0000"/>
                </a:solidFill>
              </a:rPr>
              <a:t>UMIDITA’ ASSOLUTA</a:t>
            </a:r>
          </a:p>
        </p:txBody>
      </p:sp>
      <p:sp>
        <p:nvSpPr>
          <p:cNvPr id="25" name="Ovale 24">
            <a:extLst>
              <a:ext uri="{FF2B5EF4-FFF2-40B4-BE49-F238E27FC236}">
                <a16:creationId xmlns:a16="http://schemas.microsoft.com/office/drawing/2014/main" id="{EF834AFF-F0B2-48AE-8A02-354FC35FAA9E}"/>
              </a:ext>
            </a:extLst>
          </p:cNvPr>
          <p:cNvSpPr/>
          <p:nvPr/>
        </p:nvSpPr>
        <p:spPr>
          <a:xfrm flipH="1">
            <a:off x="5625079" y="4021623"/>
            <a:ext cx="139456" cy="1402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EE184167-B31D-4BE8-90DD-AB6579FA9CF6}"/>
              </a:ext>
            </a:extLst>
          </p:cNvPr>
          <p:cNvSpPr txBox="1"/>
          <p:nvPr/>
        </p:nvSpPr>
        <p:spPr>
          <a:xfrm>
            <a:off x="3087023" y="3698457"/>
            <a:ext cx="1429405" cy="646331"/>
          </a:xfrm>
          <a:prstGeom prst="rect">
            <a:avLst/>
          </a:prstGeom>
          <a:noFill/>
        </p:spPr>
        <p:txBody>
          <a:bodyPr wrap="square" rtlCol="0">
            <a:spAutoFit/>
          </a:bodyPr>
          <a:lstStyle/>
          <a:p>
            <a:r>
              <a:rPr lang="it-IT" b="1" dirty="0">
                <a:solidFill>
                  <a:srgbClr val="0070C0"/>
                </a:solidFill>
              </a:rPr>
              <a:t>PUNTO DI RUGIADA</a:t>
            </a:r>
          </a:p>
        </p:txBody>
      </p:sp>
      <p:sp>
        <p:nvSpPr>
          <p:cNvPr id="27" name="CasellaDiTesto 26">
            <a:extLst>
              <a:ext uri="{FF2B5EF4-FFF2-40B4-BE49-F238E27FC236}">
                <a16:creationId xmlns:a16="http://schemas.microsoft.com/office/drawing/2014/main" id="{1B95C08A-715F-48AC-AA8B-046DF177E3A3}"/>
              </a:ext>
            </a:extLst>
          </p:cNvPr>
          <p:cNvSpPr txBox="1"/>
          <p:nvPr/>
        </p:nvSpPr>
        <p:spPr>
          <a:xfrm>
            <a:off x="11000435" y="4472100"/>
            <a:ext cx="1113516" cy="1200329"/>
          </a:xfrm>
          <a:prstGeom prst="rect">
            <a:avLst/>
          </a:prstGeom>
          <a:noFill/>
          <a:ln>
            <a:solidFill>
              <a:srgbClr val="FF0000"/>
            </a:solidFill>
          </a:ln>
        </p:spPr>
        <p:txBody>
          <a:bodyPr wrap="square" rtlCol="0">
            <a:spAutoFit/>
          </a:bodyPr>
          <a:lstStyle/>
          <a:p>
            <a:r>
              <a:rPr lang="it-IT" b="1" dirty="0">
                <a:solidFill>
                  <a:srgbClr val="FF0000"/>
                </a:solidFill>
              </a:rPr>
              <a:t>10 g di H2O SU </a:t>
            </a:r>
          </a:p>
          <a:p>
            <a:r>
              <a:rPr lang="it-IT" b="1" dirty="0">
                <a:solidFill>
                  <a:srgbClr val="FF0000"/>
                </a:solidFill>
              </a:rPr>
              <a:t>1 kg di aria secca</a:t>
            </a:r>
          </a:p>
        </p:txBody>
      </p:sp>
    </p:spTree>
    <p:extLst>
      <p:ext uri="{BB962C8B-B14F-4D97-AF65-F5344CB8AC3E}">
        <p14:creationId xmlns:p14="http://schemas.microsoft.com/office/powerpoint/2010/main" val="305715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21BBF-FA4F-4BFB-86A0-869AAB543885}"/>
              </a:ext>
            </a:extLst>
          </p:cNvPr>
          <p:cNvSpPr>
            <a:spLocks noGrp="1"/>
          </p:cNvSpPr>
          <p:nvPr>
            <p:ph type="title"/>
          </p:nvPr>
        </p:nvSpPr>
        <p:spPr>
          <a:xfrm>
            <a:off x="838200" y="289710"/>
            <a:ext cx="10515600" cy="1252705"/>
          </a:xfrm>
        </p:spPr>
        <p:txBody>
          <a:bodyPr/>
          <a:lstStyle/>
          <a:p>
            <a:r>
              <a:rPr lang="it-IT" dirty="0"/>
              <a:t>Fase 6: Spiegare la realtà</a:t>
            </a:r>
          </a:p>
        </p:txBody>
      </p:sp>
      <p:pic>
        <p:nvPicPr>
          <p:cNvPr id="4" name="Segnaposto contenuto 3">
            <a:extLst>
              <a:ext uri="{FF2B5EF4-FFF2-40B4-BE49-F238E27FC236}">
                <a16:creationId xmlns:a16="http://schemas.microsoft.com/office/drawing/2014/main" id="{CAD22DC6-0673-4B01-96F4-A56088C1578E}"/>
              </a:ext>
            </a:extLst>
          </p:cNvPr>
          <p:cNvPicPr>
            <a:picLocks noGrp="1" noChangeAspect="1"/>
          </p:cNvPicPr>
          <p:nvPr>
            <p:ph idx="1"/>
          </p:nvPr>
        </p:nvPicPr>
        <p:blipFill>
          <a:blip r:embed="rId3"/>
          <a:stretch>
            <a:fillRect/>
          </a:stretch>
        </p:blipFill>
        <p:spPr>
          <a:xfrm>
            <a:off x="6646893" y="308564"/>
            <a:ext cx="5194510" cy="5489575"/>
          </a:xfrm>
          <a:prstGeom prst="rect">
            <a:avLst/>
          </a:prstGeom>
        </p:spPr>
      </p:pic>
      <p:sp>
        <p:nvSpPr>
          <p:cNvPr id="5" name="Rettangolo 4">
            <a:extLst>
              <a:ext uri="{FF2B5EF4-FFF2-40B4-BE49-F238E27FC236}">
                <a16:creationId xmlns:a16="http://schemas.microsoft.com/office/drawing/2014/main" id="{9F2F1C7D-D267-4AA5-89AF-E563555C9287}"/>
              </a:ext>
            </a:extLst>
          </p:cNvPr>
          <p:cNvSpPr/>
          <p:nvPr/>
        </p:nvSpPr>
        <p:spPr>
          <a:xfrm>
            <a:off x="6646893" y="5838569"/>
            <a:ext cx="5545107" cy="738664"/>
          </a:xfrm>
          <a:prstGeom prst="rect">
            <a:avLst/>
          </a:prstGeom>
        </p:spPr>
        <p:txBody>
          <a:bodyPr wrap="square">
            <a:spAutoFit/>
          </a:bodyPr>
          <a:lstStyle/>
          <a:p>
            <a:pPr>
              <a:spcAft>
                <a:spcPts val="0"/>
              </a:spcAft>
            </a:pPr>
            <a:r>
              <a:rPr lang="it-IT" sz="1400" dirty="0">
                <a:ea typeface="Calibri" panose="020F0502020204030204" pitchFamily="34" charset="0"/>
                <a:cs typeface="Times New Roman" panose="02020603050405020304" pitchFamily="18" charset="0"/>
              </a:rPr>
              <a:t>Castellano, C. (2003), </a:t>
            </a:r>
            <a:r>
              <a:rPr lang="it-IT" sz="1400" dirty="0">
                <a:ea typeface="Times New Roman" panose="02020603050405020304" pitchFamily="18" charset="0"/>
                <a:cs typeface="Times New Roman" panose="02020603050405020304" pitchFamily="18" charset="0"/>
              </a:rPr>
              <a:t>L’indice di calore, quando l’umidità aumenta la sensazione di calore, </a:t>
            </a:r>
            <a:r>
              <a:rPr lang="it-IT" sz="1400" i="1" dirty="0">
                <a:ea typeface="Times New Roman" panose="02020603050405020304" pitchFamily="18" charset="0"/>
                <a:cs typeface="Times New Roman" panose="02020603050405020304" pitchFamily="18" charset="0"/>
              </a:rPr>
              <a:t>Società Metereologica Italiana/redazione </a:t>
            </a:r>
            <a:r>
              <a:rPr lang="it-IT" sz="1400" i="1" dirty="0" err="1">
                <a:ea typeface="Times New Roman" panose="02020603050405020304" pitchFamily="18" charset="0"/>
                <a:cs typeface="Times New Roman" panose="02020603050405020304" pitchFamily="18" charset="0"/>
              </a:rPr>
              <a:t>Nimbus</a:t>
            </a:r>
            <a:endParaRPr lang="it-IT" sz="1400" i="1" dirty="0">
              <a:ea typeface="Times New Roman" panose="02020603050405020304" pitchFamily="18" charset="0"/>
              <a:cs typeface="Times New Roman" panose="02020603050405020304" pitchFamily="18" charset="0"/>
            </a:endParaRPr>
          </a:p>
          <a:p>
            <a:pPr>
              <a:spcAft>
                <a:spcPts val="0"/>
              </a:spcAft>
            </a:pPr>
            <a:r>
              <a:rPr lang="it-IT" sz="1400" dirty="0">
                <a:hlinkClick r:id="rId4"/>
              </a:rPr>
              <a:t>http://www.nimbus.it/faq/030609indicecalore.htm</a:t>
            </a:r>
            <a:endParaRPr lang="it-IT" sz="1400" dirty="0">
              <a:ea typeface="Calibri" panose="020F0502020204030204" pitchFamily="34" charset="0"/>
              <a:cs typeface="Times New Roman" panose="02020603050405020304" pitchFamily="18" charset="0"/>
            </a:endParaRPr>
          </a:p>
        </p:txBody>
      </p:sp>
      <p:pic>
        <p:nvPicPr>
          <p:cNvPr id="11" name="Immagine 10">
            <a:extLst>
              <a:ext uri="{FF2B5EF4-FFF2-40B4-BE49-F238E27FC236}">
                <a16:creationId xmlns:a16="http://schemas.microsoft.com/office/drawing/2014/main" id="{929CD2A7-D36A-4E9E-B640-99AC9EA91831}"/>
              </a:ext>
            </a:extLst>
          </p:cNvPr>
          <p:cNvPicPr>
            <a:picLocks noChangeAspect="1"/>
          </p:cNvPicPr>
          <p:nvPr/>
        </p:nvPicPr>
        <p:blipFill rotWithShape="1">
          <a:blip r:embed="rId5"/>
          <a:srcRect l="33701" t="37241" r="40707" b="55414"/>
          <a:stretch/>
        </p:blipFill>
        <p:spPr>
          <a:xfrm>
            <a:off x="805101" y="2137766"/>
            <a:ext cx="5719155" cy="923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magine 13">
            <a:extLst>
              <a:ext uri="{FF2B5EF4-FFF2-40B4-BE49-F238E27FC236}">
                <a16:creationId xmlns:a16="http://schemas.microsoft.com/office/drawing/2014/main" id="{796EFB03-665B-4675-A8AD-C309A563A99E}"/>
              </a:ext>
            </a:extLst>
          </p:cNvPr>
          <p:cNvPicPr>
            <a:picLocks noChangeAspect="1"/>
          </p:cNvPicPr>
          <p:nvPr/>
        </p:nvPicPr>
        <p:blipFill rotWithShape="1">
          <a:blip r:embed="rId6"/>
          <a:srcRect l="51107" t="52083" r="25924" b="40000"/>
          <a:stretch/>
        </p:blipFill>
        <p:spPr>
          <a:xfrm>
            <a:off x="1420865" y="4027578"/>
            <a:ext cx="4236036" cy="821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D41811E0-8000-4EF9-931F-42095A40919F}"/>
              </a:ext>
            </a:extLst>
          </p:cNvPr>
          <p:cNvSpPr/>
          <p:nvPr/>
        </p:nvSpPr>
        <p:spPr>
          <a:xfrm>
            <a:off x="715137" y="2828834"/>
            <a:ext cx="5866410" cy="1200329"/>
          </a:xfrm>
          <a:prstGeom prst="rect">
            <a:avLst/>
          </a:prstGeom>
          <a:solidFill>
            <a:schemeClr val="bg1"/>
          </a:solidFill>
          <a:ln w="19050">
            <a:solidFill>
              <a:srgbClr val="00B0F0"/>
            </a:solidFill>
          </a:ln>
        </p:spPr>
        <p:txBody>
          <a:bodyPr wrap="square">
            <a:spAutoFit/>
          </a:bodyPr>
          <a:lstStyle/>
          <a:p>
            <a:r>
              <a:rPr lang="it-IT" dirty="0"/>
              <a:t>H non ha un’unità di misura propria, pertanto si può abitualmente associare alla stessa unità della temperatura (°C) anche se si tratta di un indice e non di una grandezza fisica.</a:t>
            </a:r>
          </a:p>
        </p:txBody>
      </p:sp>
      <p:sp>
        <p:nvSpPr>
          <p:cNvPr id="9" name="Rettangolo 8">
            <a:extLst>
              <a:ext uri="{FF2B5EF4-FFF2-40B4-BE49-F238E27FC236}">
                <a16:creationId xmlns:a16="http://schemas.microsoft.com/office/drawing/2014/main" id="{149B6408-47B9-46B0-99F0-DD9356CBF22C}"/>
              </a:ext>
            </a:extLst>
          </p:cNvPr>
          <p:cNvSpPr/>
          <p:nvPr/>
        </p:nvSpPr>
        <p:spPr>
          <a:xfrm>
            <a:off x="715137" y="4848850"/>
            <a:ext cx="5866410" cy="1200329"/>
          </a:xfrm>
          <a:prstGeom prst="rect">
            <a:avLst/>
          </a:prstGeom>
          <a:solidFill>
            <a:schemeClr val="bg1"/>
          </a:solidFill>
          <a:ln w="19050">
            <a:solidFill>
              <a:srgbClr val="00B0F0"/>
            </a:solidFill>
          </a:ln>
        </p:spPr>
        <p:txBody>
          <a:bodyPr wrap="square">
            <a:spAutoFit/>
          </a:bodyPr>
          <a:lstStyle/>
          <a:p>
            <a:r>
              <a:rPr lang="it-IT" i="1" dirty="0">
                <a:ea typeface="Calibri" panose="020F0502020204030204" pitchFamily="34" charset="0"/>
                <a:cs typeface="Times New Roman" panose="02020603050405020304" pitchFamily="18" charset="0"/>
              </a:rPr>
              <a:t>e</a:t>
            </a:r>
            <a:r>
              <a:rPr lang="it-IT" dirty="0">
                <a:ea typeface="Calibri" panose="020F0502020204030204" pitchFamily="34" charset="0"/>
                <a:cs typeface="Times New Roman" panose="02020603050405020304" pitchFamily="18" charset="0"/>
              </a:rPr>
              <a:t> è la pressione di vapore dell’aria (hPa) osservata, misurata per esempio con uno psicrometro. </a:t>
            </a:r>
          </a:p>
          <a:p>
            <a:r>
              <a:rPr lang="it-IT" dirty="0">
                <a:ea typeface="Calibri" panose="020F0502020204030204" pitchFamily="34" charset="0"/>
                <a:cs typeface="Times New Roman" panose="02020603050405020304" pitchFamily="18" charset="0"/>
              </a:rPr>
              <a:t>Poiché quest'ultima grandezza non è facile da reperire, la si può calcolare a partire dall'umidità relativa UR.</a:t>
            </a:r>
            <a:endParaRPr lang="it-IT" dirty="0"/>
          </a:p>
        </p:txBody>
      </p:sp>
      <p:sp>
        <p:nvSpPr>
          <p:cNvPr id="6" name="CasellaDiTesto 5">
            <a:extLst>
              <a:ext uri="{FF2B5EF4-FFF2-40B4-BE49-F238E27FC236}">
                <a16:creationId xmlns:a16="http://schemas.microsoft.com/office/drawing/2014/main" id="{758D0521-2305-4628-B8C3-375E87CDDFCF}"/>
              </a:ext>
            </a:extLst>
          </p:cNvPr>
          <p:cNvSpPr txBox="1"/>
          <p:nvPr/>
        </p:nvSpPr>
        <p:spPr>
          <a:xfrm>
            <a:off x="805101" y="1561269"/>
            <a:ext cx="4238239" cy="492443"/>
          </a:xfrm>
          <a:prstGeom prst="rect">
            <a:avLst/>
          </a:prstGeom>
          <a:noFill/>
        </p:spPr>
        <p:txBody>
          <a:bodyPr wrap="square" rtlCol="0">
            <a:spAutoFit/>
          </a:bodyPr>
          <a:lstStyle/>
          <a:p>
            <a:r>
              <a:rPr lang="it-IT" sz="2600" b="1" dirty="0"/>
              <a:t>Indice </a:t>
            </a:r>
            <a:r>
              <a:rPr lang="it-IT" sz="2600" b="1" dirty="0" err="1"/>
              <a:t>Humidex</a:t>
            </a:r>
            <a:r>
              <a:rPr lang="it-IT" sz="2600" b="1" dirty="0"/>
              <a:t> </a:t>
            </a:r>
          </a:p>
        </p:txBody>
      </p:sp>
      <p:sp>
        <p:nvSpPr>
          <p:cNvPr id="10" name="Ovale 9">
            <a:extLst>
              <a:ext uri="{FF2B5EF4-FFF2-40B4-BE49-F238E27FC236}">
                <a16:creationId xmlns:a16="http://schemas.microsoft.com/office/drawing/2014/main" id="{3A3A9C15-34E8-4969-A8E7-13D0553086AA}"/>
              </a:ext>
            </a:extLst>
          </p:cNvPr>
          <p:cNvSpPr/>
          <p:nvPr/>
        </p:nvSpPr>
        <p:spPr>
          <a:xfrm>
            <a:off x="6873766" y="3061094"/>
            <a:ext cx="441434" cy="3679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58A72D3A-7423-48CA-83E1-0C6C95CF2A51}"/>
              </a:ext>
            </a:extLst>
          </p:cNvPr>
          <p:cNvSpPr/>
          <p:nvPr/>
        </p:nvSpPr>
        <p:spPr>
          <a:xfrm>
            <a:off x="8886497" y="1953813"/>
            <a:ext cx="441434" cy="3679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B9FB15C7-BB11-4FF7-B835-C91E45430123}"/>
              </a:ext>
            </a:extLst>
          </p:cNvPr>
          <p:cNvSpPr/>
          <p:nvPr/>
        </p:nvSpPr>
        <p:spPr>
          <a:xfrm>
            <a:off x="8904695" y="3052109"/>
            <a:ext cx="441434" cy="3679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a:extLst>
              <a:ext uri="{FF2B5EF4-FFF2-40B4-BE49-F238E27FC236}">
                <a16:creationId xmlns:a16="http://schemas.microsoft.com/office/drawing/2014/main" id="{DE0A3C03-BC19-4A8F-9F13-48846AF02CA4}"/>
              </a:ext>
            </a:extLst>
          </p:cNvPr>
          <p:cNvCxnSpPr>
            <a:cxnSpLocks/>
          </p:cNvCxnSpPr>
          <p:nvPr/>
        </p:nvCxnSpPr>
        <p:spPr>
          <a:xfrm>
            <a:off x="7315200" y="3252945"/>
            <a:ext cx="157129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740AF589-8DC7-4335-BE5E-61D95080857D}"/>
              </a:ext>
            </a:extLst>
          </p:cNvPr>
          <p:cNvCxnSpPr>
            <a:cxnSpLocks/>
          </p:cNvCxnSpPr>
          <p:nvPr/>
        </p:nvCxnSpPr>
        <p:spPr>
          <a:xfrm flipH="1">
            <a:off x="9125412" y="2321719"/>
            <a:ext cx="1" cy="6899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Freccia a sinistra 18">
            <a:extLst>
              <a:ext uri="{FF2B5EF4-FFF2-40B4-BE49-F238E27FC236}">
                <a16:creationId xmlns:a16="http://schemas.microsoft.com/office/drawing/2014/main" id="{4ABE3B3B-F2D3-4F4B-9AA9-47E52752D577}"/>
              </a:ext>
            </a:extLst>
          </p:cNvPr>
          <p:cNvSpPr/>
          <p:nvPr/>
        </p:nvSpPr>
        <p:spPr>
          <a:xfrm>
            <a:off x="10627445" y="698132"/>
            <a:ext cx="588579"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816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4B8CB46-FB5A-4390-87B2-B8A511452F73}"/>
              </a:ext>
            </a:extLst>
          </p:cNvPr>
          <p:cNvPicPr>
            <a:picLocks noChangeAspect="1"/>
          </p:cNvPicPr>
          <p:nvPr/>
        </p:nvPicPr>
        <p:blipFill rotWithShape="1">
          <a:blip r:embed="rId2"/>
          <a:srcRect t="4064" b="8413"/>
          <a:stretch/>
        </p:blipFill>
        <p:spPr>
          <a:xfrm>
            <a:off x="20" y="206071"/>
            <a:ext cx="12191980" cy="4801868"/>
          </a:xfrm>
          <a:prstGeom prst="rect">
            <a:avLst/>
          </a:prstGeom>
        </p:spPr>
      </p:pic>
      <p:sp>
        <p:nvSpPr>
          <p:cNvPr id="2" name="Titolo 1">
            <a:extLst>
              <a:ext uri="{FF2B5EF4-FFF2-40B4-BE49-F238E27FC236}">
                <a16:creationId xmlns:a16="http://schemas.microsoft.com/office/drawing/2014/main" id="{A6FE77C8-E47A-4DE4-9013-7FDC006C3590}"/>
              </a:ext>
            </a:extLst>
          </p:cNvPr>
          <p:cNvSpPr>
            <a:spLocks noGrp="1"/>
          </p:cNvSpPr>
          <p:nvPr>
            <p:ph type="title"/>
          </p:nvPr>
        </p:nvSpPr>
        <p:spPr>
          <a:xfrm>
            <a:off x="804484" y="5566756"/>
            <a:ext cx="10592174" cy="656946"/>
          </a:xfrm>
        </p:spPr>
        <p:txBody>
          <a:bodyPr vert="horz" lIns="91440" tIns="45720" rIns="91440" bIns="45720" rtlCol="0" anchor="t">
            <a:normAutofit/>
          </a:bodyPr>
          <a:lstStyle/>
          <a:p>
            <a:pPr algn="ctr"/>
            <a:r>
              <a:rPr lang="en-US" sz="4000" dirty="0" err="1">
                <a:solidFill>
                  <a:srgbClr val="000000"/>
                </a:solidFill>
              </a:rPr>
              <a:t>Spazio</a:t>
            </a:r>
            <a:r>
              <a:rPr lang="en-US" sz="4000" dirty="0">
                <a:solidFill>
                  <a:srgbClr val="000000"/>
                </a:solidFill>
              </a:rPr>
              <a:t> per </a:t>
            </a:r>
            <a:r>
              <a:rPr lang="en-US" sz="4000" dirty="0" err="1">
                <a:solidFill>
                  <a:srgbClr val="000000"/>
                </a:solidFill>
              </a:rPr>
              <a:t>domande</a:t>
            </a:r>
            <a:r>
              <a:rPr lang="en-US" sz="4000" dirty="0">
                <a:solidFill>
                  <a:srgbClr val="000000"/>
                </a:solidFill>
              </a:rPr>
              <a:t> (II </a:t>
            </a:r>
            <a:r>
              <a:rPr lang="en-US" sz="4000" dirty="0" err="1">
                <a:solidFill>
                  <a:srgbClr val="000000"/>
                </a:solidFill>
              </a:rPr>
              <a:t>parte</a:t>
            </a:r>
            <a:r>
              <a:rPr lang="en-US" sz="4000" dirty="0">
                <a:solidFill>
                  <a:srgbClr val="000000"/>
                </a:solidFill>
              </a:rPr>
              <a:t>) </a:t>
            </a:r>
          </a:p>
        </p:txBody>
      </p:sp>
      <p:sp>
        <p:nvSpPr>
          <p:cNvPr id="7" name="Rettangolo 6">
            <a:extLst>
              <a:ext uri="{FF2B5EF4-FFF2-40B4-BE49-F238E27FC236}">
                <a16:creationId xmlns:a16="http://schemas.microsoft.com/office/drawing/2014/main" id="{C8EB5947-A08A-4828-BF18-C3E797A3A48D}"/>
              </a:ext>
            </a:extLst>
          </p:cNvPr>
          <p:cNvSpPr/>
          <p:nvPr/>
        </p:nvSpPr>
        <p:spPr>
          <a:xfrm>
            <a:off x="917057" y="844358"/>
            <a:ext cx="10357886" cy="892552"/>
          </a:xfrm>
          <a:prstGeom prst="rect">
            <a:avLst/>
          </a:prstGeom>
          <a:solidFill>
            <a:schemeClr val="bg1"/>
          </a:solidFill>
          <a:ln w="19050">
            <a:solidFill>
              <a:srgbClr val="00B0F0"/>
            </a:solidFill>
          </a:ln>
        </p:spPr>
        <p:txBody>
          <a:bodyPr wrap="square">
            <a:spAutoFit/>
          </a:bodyPr>
          <a:lstStyle/>
          <a:p>
            <a:r>
              <a:rPr lang="it-IT" sz="2600" dirty="0"/>
              <a:t>Ripensando al curriculum scolastico, quali spunti/attività si potrebbero proporre per stimolare la covariazione?</a:t>
            </a:r>
          </a:p>
        </p:txBody>
      </p:sp>
    </p:spTree>
    <p:extLst>
      <p:ext uri="{BB962C8B-B14F-4D97-AF65-F5344CB8AC3E}">
        <p14:creationId xmlns:p14="http://schemas.microsoft.com/office/powerpoint/2010/main" val="364160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olo 1">
            <a:extLst>
              <a:ext uri="{FF2B5EF4-FFF2-40B4-BE49-F238E27FC236}">
                <a16:creationId xmlns:a16="http://schemas.microsoft.com/office/drawing/2014/main" id="{F330C180-9A86-46A9-A4CB-F064BA8899DA}"/>
              </a:ext>
            </a:extLst>
          </p:cNvPr>
          <p:cNvSpPr>
            <a:spLocks noGrp="1"/>
          </p:cNvSpPr>
          <p:nvPr>
            <p:ph type="title"/>
          </p:nvPr>
        </p:nvSpPr>
        <p:spPr>
          <a:xfrm>
            <a:off x="4722471" y="493767"/>
            <a:ext cx="6569529" cy="1454051"/>
          </a:xfrm>
        </p:spPr>
        <p:txBody>
          <a:bodyPr>
            <a:normAutofit/>
          </a:bodyPr>
          <a:lstStyle/>
          <a:p>
            <a:r>
              <a:rPr lang="it-IT" dirty="0">
                <a:solidFill>
                  <a:srgbClr val="000000"/>
                </a:solidFill>
              </a:rPr>
              <a:t>Le origini della co-variazione</a:t>
            </a:r>
          </a:p>
        </p:txBody>
      </p:sp>
      <p:sp>
        <p:nvSpPr>
          <p:cNvPr id="32"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Immagine 17" descr="lagr1.tiff">
            <a:extLst>
              <a:ext uri="{FF2B5EF4-FFF2-40B4-BE49-F238E27FC236}">
                <a16:creationId xmlns:a16="http://schemas.microsoft.com/office/drawing/2014/main" id="{D679C7FE-A8BB-4E7D-AA51-B4420A4E769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666" r="1" b="30000"/>
          <a:stretch/>
        </p:blipFill>
        <p:spPr>
          <a:xfrm>
            <a:off x="20" y="4310923"/>
            <a:ext cx="3083422" cy="2547077"/>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4" name="Immagine 3" descr="Joseph_Louis_Lagrange.jpg">
            <a:extLst>
              <a:ext uri="{FF2B5EF4-FFF2-40B4-BE49-F238E27FC236}">
                <a16:creationId xmlns:a16="http://schemas.microsoft.com/office/drawing/2014/main" id="{A7623990-6BDF-41C6-B1AA-2DEBAD750F2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4" b="20253"/>
          <a:stretch/>
        </p:blipFill>
        <p:spPr>
          <a:xfrm>
            <a:off x="3532736" y="2984162"/>
            <a:ext cx="2555402" cy="2555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Immagine 4" descr="galilei.tiff">
            <a:extLst>
              <a:ext uri="{FF2B5EF4-FFF2-40B4-BE49-F238E27FC236}">
                <a16:creationId xmlns:a16="http://schemas.microsoft.com/office/drawing/2014/main" id="{38E5F33B-12E0-42CD-BFB3-418563A48D3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8379" r="1" b="8976"/>
          <a:stretch/>
        </p:blipFill>
        <p:spPr>
          <a:xfrm flipH="1">
            <a:off x="1" y="-1"/>
            <a:ext cx="3943111" cy="3318096"/>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 name="Segnaposto contenuto 2">
            <a:extLst>
              <a:ext uri="{FF2B5EF4-FFF2-40B4-BE49-F238E27FC236}">
                <a16:creationId xmlns:a16="http://schemas.microsoft.com/office/drawing/2014/main" id="{091289EC-E3F6-4B82-9E62-06ECAC4C0F39}"/>
              </a:ext>
            </a:extLst>
          </p:cNvPr>
          <p:cNvSpPr>
            <a:spLocks noGrp="1"/>
          </p:cNvSpPr>
          <p:nvPr>
            <p:ph idx="1"/>
          </p:nvPr>
        </p:nvSpPr>
        <p:spPr>
          <a:xfrm>
            <a:off x="6616935" y="1782501"/>
            <a:ext cx="4818851" cy="4581731"/>
          </a:xfrm>
        </p:spPr>
        <p:txBody>
          <a:bodyPr anchor="ctr">
            <a:noAutofit/>
          </a:bodyPr>
          <a:lstStyle/>
          <a:p>
            <a:pPr marL="0" indent="0">
              <a:lnSpc>
                <a:spcPct val="100000"/>
              </a:lnSpc>
              <a:buNone/>
            </a:pPr>
            <a:r>
              <a:rPr lang="it-IT" dirty="0">
                <a:solidFill>
                  <a:srgbClr val="000000"/>
                </a:solidFill>
              </a:rPr>
              <a:t>La covariazione divenne un’esplicita forma di ragionamento già dagli inizi dell’anno 1000 e fondamentale fu il suo contributo sia per lo sviluppo </a:t>
            </a:r>
            <a:r>
              <a:rPr lang="it-IT" dirty="0"/>
              <a:t>dell’</a:t>
            </a:r>
            <a:r>
              <a:rPr lang="it-IT" b="1" dirty="0"/>
              <a:t>algebra</a:t>
            </a:r>
            <a:r>
              <a:rPr lang="it-IT" dirty="0"/>
              <a:t> </a:t>
            </a:r>
            <a:r>
              <a:rPr lang="it-IT" b="1" dirty="0"/>
              <a:t>moderna </a:t>
            </a:r>
            <a:r>
              <a:rPr lang="it-IT" dirty="0">
                <a:solidFill>
                  <a:srgbClr val="000000"/>
                </a:solidFill>
              </a:rPr>
              <a:t>che della </a:t>
            </a:r>
            <a:r>
              <a:rPr lang="it-IT" b="1" dirty="0">
                <a:solidFill>
                  <a:srgbClr val="000000"/>
                </a:solidFill>
              </a:rPr>
              <a:t>scienza sperimentale</a:t>
            </a:r>
            <a:r>
              <a:rPr lang="it-IT" dirty="0">
                <a:solidFill>
                  <a:srgbClr val="000000"/>
                </a:solidFill>
              </a:rPr>
              <a:t>, quella delle </a:t>
            </a:r>
            <a:r>
              <a:rPr lang="it-IT" i="1" dirty="0">
                <a:solidFill>
                  <a:srgbClr val="000000"/>
                </a:solidFill>
              </a:rPr>
              <a:t>sensate esperienze e necessarie dimostrazioni</a:t>
            </a:r>
            <a:r>
              <a:rPr lang="it-IT" dirty="0">
                <a:solidFill>
                  <a:srgbClr val="000000"/>
                </a:solidFill>
              </a:rPr>
              <a:t> secondo l’approccio di Galileo. </a:t>
            </a:r>
          </a:p>
        </p:txBody>
      </p:sp>
    </p:spTree>
    <p:extLst>
      <p:ext uri="{BB962C8B-B14F-4D97-AF65-F5344CB8AC3E}">
        <p14:creationId xmlns:p14="http://schemas.microsoft.com/office/powerpoint/2010/main" val="19316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919F23-1C58-4190-976F-329A86182397}"/>
              </a:ext>
            </a:extLst>
          </p:cNvPr>
          <p:cNvSpPr>
            <a:spLocks noGrp="1"/>
          </p:cNvSpPr>
          <p:nvPr>
            <p:ph type="title"/>
          </p:nvPr>
        </p:nvSpPr>
        <p:spPr/>
        <p:txBody>
          <a:bodyPr/>
          <a:lstStyle/>
          <a:p>
            <a:r>
              <a:rPr lang="it-IT" dirty="0"/>
              <a:t>La co-variazione come costrutto teorico</a:t>
            </a:r>
          </a:p>
        </p:txBody>
      </p:sp>
      <p:sp>
        <p:nvSpPr>
          <p:cNvPr id="3" name="Segnaposto contenuto 2">
            <a:extLst>
              <a:ext uri="{FF2B5EF4-FFF2-40B4-BE49-F238E27FC236}">
                <a16:creationId xmlns:a16="http://schemas.microsoft.com/office/drawing/2014/main" id="{3983ECD0-0297-4E6C-BBBD-086285998789}"/>
              </a:ext>
            </a:extLst>
          </p:cNvPr>
          <p:cNvSpPr>
            <a:spLocks noGrp="1"/>
          </p:cNvSpPr>
          <p:nvPr>
            <p:ph idx="1"/>
          </p:nvPr>
        </p:nvSpPr>
        <p:spPr>
          <a:xfrm>
            <a:off x="838200" y="1690687"/>
            <a:ext cx="10515600" cy="4652239"/>
          </a:xfrm>
        </p:spPr>
        <p:txBody>
          <a:bodyPr>
            <a:noAutofit/>
          </a:bodyPr>
          <a:lstStyle/>
          <a:p>
            <a:pPr marL="0" indent="0" algn="just">
              <a:lnSpc>
                <a:spcPct val="110000"/>
              </a:lnSpc>
              <a:buNone/>
            </a:pPr>
            <a:r>
              <a:rPr lang="it-IT" sz="2600" dirty="0">
                <a:solidFill>
                  <a:srgbClr val="000000"/>
                </a:solidFill>
              </a:rPr>
              <a:t>Nonostante il suo ruolo essenziale, la covariazione appare come </a:t>
            </a:r>
            <a:r>
              <a:rPr lang="it-IT" sz="2600" b="1" dirty="0">
                <a:solidFill>
                  <a:srgbClr val="000000"/>
                </a:solidFill>
              </a:rPr>
              <a:t>costrutto teorico </a:t>
            </a:r>
            <a:r>
              <a:rPr lang="it-IT" sz="2600" dirty="0">
                <a:solidFill>
                  <a:srgbClr val="000000"/>
                </a:solidFill>
              </a:rPr>
              <a:t>solamente negli anni ‘80 - ‘90 nei lavori di J. </a:t>
            </a:r>
            <a:r>
              <a:rPr lang="it-IT" sz="2600" dirty="0" err="1">
                <a:solidFill>
                  <a:srgbClr val="000000"/>
                </a:solidFill>
              </a:rPr>
              <a:t>Confrey</a:t>
            </a:r>
            <a:r>
              <a:rPr lang="it-IT" sz="2600" dirty="0">
                <a:solidFill>
                  <a:srgbClr val="000000"/>
                </a:solidFill>
              </a:rPr>
              <a:t> e P. Thompson.</a:t>
            </a:r>
          </a:p>
          <a:p>
            <a:pPr marL="0" indent="0" algn="just">
              <a:lnSpc>
                <a:spcPct val="110000"/>
              </a:lnSpc>
              <a:buNone/>
            </a:pPr>
            <a:r>
              <a:rPr lang="it-IT" sz="2600" dirty="0">
                <a:solidFill>
                  <a:srgbClr val="000000"/>
                </a:solidFill>
              </a:rPr>
              <a:t>Nella sua teoria del </a:t>
            </a:r>
            <a:r>
              <a:rPr lang="it-IT" sz="2600" b="1" dirty="0">
                <a:solidFill>
                  <a:srgbClr val="000000"/>
                </a:solidFill>
              </a:rPr>
              <a:t>ragionamento quantitativo </a:t>
            </a:r>
            <a:r>
              <a:rPr lang="it-IT" sz="2600" dirty="0">
                <a:solidFill>
                  <a:srgbClr val="000000"/>
                </a:solidFill>
              </a:rPr>
              <a:t>(1993), Thompson afferma che uno studente concepisce un attributo (per es. l’altezza del liquido nella bottiglia) come una </a:t>
            </a:r>
            <a:r>
              <a:rPr lang="it-IT" sz="2600" b="1" dirty="0">
                <a:solidFill>
                  <a:srgbClr val="000000"/>
                </a:solidFill>
              </a:rPr>
              <a:t>quantità</a:t>
            </a:r>
            <a:r>
              <a:rPr lang="it-IT" sz="2600" dirty="0">
                <a:solidFill>
                  <a:srgbClr val="000000"/>
                </a:solidFill>
              </a:rPr>
              <a:t> quando concepisce la possibilità di misurarlo. </a:t>
            </a:r>
          </a:p>
          <a:p>
            <a:pPr marL="0" indent="0" algn="just">
              <a:lnSpc>
                <a:spcPct val="110000"/>
              </a:lnSpc>
              <a:buNone/>
            </a:pPr>
            <a:r>
              <a:rPr lang="it-IT" sz="2600" dirty="0">
                <a:solidFill>
                  <a:srgbClr val="000000"/>
                </a:solidFill>
              </a:rPr>
              <a:t>In questa teoria le nozioni di variazione e covariazione sono costrutti essenziali per spiegare i ragionamenti degli studenti che emergono nella descrizione delle relazioni tra quantità e nella concettualizzazione di situazioni dinamiche.</a:t>
            </a:r>
          </a:p>
        </p:txBody>
      </p:sp>
    </p:spTree>
    <p:extLst>
      <p:ext uri="{BB962C8B-B14F-4D97-AF65-F5344CB8AC3E}">
        <p14:creationId xmlns:p14="http://schemas.microsoft.com/office/powerpoint/2010/main" val="270546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919F23-1C58-4190-976F-329A86182397}"/>
              </a:ext>
            </a:extLst>
          </p:cNvPr>
          <p:cNvSpPr>
            <a:spLocks noGrp="1"/>
          </p:cNvSpPr>
          <p:nvPr>
            <p:ph type="title"/>
          </p:nvPr>
        </p:nvSpPr>
        <p:spPr/>
        <p:txBody>
          <a:bodyPr/>
          <a:lstStyle/>
          <a:p>
            <a:r>
              <a:rPr lang="it-IT" dirty="0"/>
              <a:t>La co-variazione come costrutto teorico</a:t>
            </a:r>
          </a:p>
        </p:txBody>
      </p:sp>
      <p:sp>
        <p:nvSpPr>
          <p:cNvPr id="3" name="Segnaposto contenuto 2">
            <a:extLst>
              <a:ext uri="{FF2B5EF4-FFF2-40B4-BE49-F238E27FC236}">
                <a16:creationId xmlns:a16="http://schemas.microsoft.com/office/drawing/2014/main" id="{3983ECD0-0297-4E6C-BBBD-086285998789}"/>
              </a:ext>
            </a:extLst>
          </p:cNvPr>
          <p:cNvSpPr>
            <a:spLocks noGrp="1"/>
          </p:cNvSpPr>
          <p:nvPr>
            <p:ph idx="1"/>
          </p:nvPr>
        </p:nvSpPr>
        <p:spPr/>
        <p:txBody>
          <a:bodyPr>
            <a:normAutofit/>
          </a:bodyPr>
          <a:lstStyle/>
          <a:p>
            <a:pPr marL="0" indent="0" algn="just">
              <a:lnSpc>
                <a:spcPct val="100000"/>
              </a:lnSpc>
              <a:buNone/>
            </a:pPr>
            <a:r>
              <a:rPr lang="it-IT" dirty="0">
                <a:solidFill>
                  <a:srgbClr val="000000"/>
                </a:solidFill>
              </a:rPr>
              <a:t>Thompson parla di </a:t>
            </a:r>
            <a:r>
              <a:rPr lang="it-IT" b="1" dirty="0">
                <a:solidFill>
                  <a:srgbClr val="000000"/>
                </a:solidFill>
              </a:rPr>
              <a:t>variazione</a:t>
            </a:r>
            <a:r>
              <a:rPr lang="it-IT" dirty="0">
                <a:solidFill>
                  <a:srgbClr val="000000"/>
                </a:solidFill>
              </a:rPr>
              <a:t> quando si riferisce alla concettualizzazione di singole quantità che variano (nel ns. es. come altezza e volume variano singolarmente nel tempo). </a:t>
            </a:r>
          </a:p>
          <a:p>
            <a:pPr marL="0" indent="0" algn="just">
              <a:lnSpc>
                <a:spcPct val="100000"/>
              </a:lnSpc>
              <a:buNone/>
            </a:pPr>
            <a:r>
              <a:rPr lang="it-IT" dirty="0">
                <a:solidFill>
                  <a:srgbClr val="000000"/>
                </a:solidFill>
              </a:rPr>
              <a:t>Con il termine </a:t>
            </a:r>
            <a:r>
              <a:rPr lang="it-IT" b="1" dirty="0">
                <a:solidFill>
                  <a:srgbClr val="000000"/>
                </a:solidFill>
              </a:rPr>
              <a:t>covariazione</a:t>
            </a:r>
            <a:r>
              <a:rPr lang="it-IT" dirty="0">
                <a:solidFill>
                  <a:srgbClr val="000000"/>
                </a:solidFill>
              </a:rPr>
              <a:t> definisce invece il sapere visualizzare due o più quantità che variano simultaneamente. </a:t>
            </a:r>
          </a:p>
          <a:p>
            <a:pPr marL="0" indent="0" algn="just">
              <a:lnSpc>
                <a:spcPct val="100000"/>
              </a:lnSpc>
              <a:buNone/>
            </a:pPr>
            <a:r>
              <a:rPr lang="it-IT" dirty="0"/>
              <a:t>Nella più recente versione di questo costrutto teorico Thompson &amp; </a:t>
            </a:r>
            <a:r>
              <a:rPr lang="it-IT" dirty="0" err="1"/>
              <a:t>Carlson</a:t>
            </a:r>
            <a:r>
              <a:rPr lang="it-IT" dirty="0"/>
              <a:t> (2017) propongono un’articolazione in </a:t>
            </a:r>
            <a:r>
              <a:rPr lang="it-IT" b="1" dirty="0"/>
              <a:t>sei livelli </a:t>
            </a:r>
            <a:r>
              <a:rPr lang="it-IT" dirty="0"/>
              <a:t>di ragionamento </a:t>
            </a:r>
            <a:r>
              <a:rPr lang="it-IT" dirty="0" err="1"/>
              <a:t>covariazionale</a:t>
            </a:r>
            <a:r>
              <a:rPr lang="it-IT" dirty="0"/>
              <a:t>.</a:t>
            </a:r>
          </a:p>
          <a:p>
            <a:pPr marL="0" indent="0">
              <a:buNone/>
            </a:pPr>
            <a:endParaRPr lang="it-IT" dirty="0">
              <a:solidFill>
                <a:srgbClr val="000000"/>
              </a:solidFill>
            </a:endParaRPr>
          </a:p>
        </p:txBody>
      </p:sp>
    </p:spTree>
    <p:extLst>
      <p:ext uri="{BB962C8B-B14F-4D97-AF65-F5344CB8AC3E}">
        <p14:creationId xmlns:p14="http://schemas.microsoft.com/office/powerpoint/2010/main" val="4128726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6503CC-6A44-432F-B9E1-D8F0452A7763}"/>
              </a:ext>
            </a:extLst>
          </p:cNvPr>
          <p:cNvSpPr>
            <a:spLocks noGrp="1"/>
          </p:cNvSpPr>
          <p:nvPr>
            <p:ph type="title"/>
          </p:nvPr>
        </p:nvSpPr>
        <p:spPr/>
        <p:txBody>
          <a:bodyPr>
            <a:normAutofit fontScale="90000"/>
          </a:bodyPr>
          <a:lstStyle/>
          <a:p>
            <a:pPr algn="just">
              <a:lnSpc>
                <a:spcPct val="100000"/>
              </a:lnSpc>
            </a:pPr>
            <a:r>
              <a:rPr lang="it-IT" sz="2800" dirty="0">
                <a:latin typeface="+mn-lt"/>
              </a:rPr>
              <a:t>Questi livelli possono essere intesi come descrittori di una classe di comportamenti oppure come caratterizzazione della capacità di una persona di ragionare in modo </a:t>
            </a:r>
            <a:r>
              <a:rPr lang="it-IT" sz="2800" dirty="0" err="1">
                <a:latin typeface="+mn-lt"/>
              </a:rPr>
              <a:t>covariazionale</a:t>
            </a:r>
            <a:r>
              <a:rPr lang="it-IT" sz="2800" dirty="0">
                <a:latin typeface="+mn-lt"/>
              </a:rPr>
              <a:t>. </a:t>
            </a:r>
          </a:p>
        </p:txBody>
      </p:sp>
      <p:pic>
        <p:nvPicPr>
          <p:cNvPr id="1026" name="Picture 2">
            <a:extLst>
              <a:ext uri="{FF2B5EF4-FFF2-40B4-BE49-F238E27FC236}">
                <a16:creationId xmlns:a16="http://schemas.microsoft.com/office/drawing/2014/main" id="{0D6E9917-B617-4FC2-ACAA-ED8581C153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234" t="20023" r="14937" b="31032"/>
          <a:stretch/>
        </p:blipFill>
        <p:spPr bwMode="auto">
          <a:xfrm>
            <a:off x="930798" y="1909823"/>
            <a:ext cx="10330403" cy="413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917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magine 47" descr="Immagine che contiene contenitore, vetro, tavolo, sedendo&#10;&#10;Descrizione generata automaticamente">
            <a:extLst>
              <a:ext uri="{FF2B5EF4-FFF2-40B4-BE49-F238E27FC236}">
                <a16:creationId xmlns:a16="http://schemas.microsoft.com/office/drawing/2014/main" id="{B65EA07B-6CE3-4E6E-8B95-901FEDDDF228}"/>
              </a:ext>
            </a:extLst>
          </p:cNvPr>
          <p:cNvPicPr>
            <a:picLocks noChangeAspect="1"/>
          </p:cNvPicPr>
          <p:nvPr/>
        </p:nvPicPr>
        <p:blipFill rotWithShape="1">
          <a:blip r:embed="rId2"/>
          <a:srcRect l="14418" r="4233" b="3"/>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pic>
        <p:nvPicPr>
          <p:cNvPr id="5" name="Segnaposto contenuto 2">
            <a:extLst>
              <a:ext uri="{FF2B5EF4-FFF2-40B4-BE49-F238E27FC236}">
                <a16:creationId xmlns:a16="http://schemas.microsoft.com/office/drawing/2014/main" id="{07B46DF6-33BB-4156-B973-A9E6907E99F8}"/>
              </a:ext>
            </a:extLst>
          </p:cNvPr>
          <p:cNvPicPr>
            <a:picLocks noGrp="1" noChangeAspect="1"/>
          </p:cNvPicPr>
          <p:nvPr>
            <p:ph idx="1"/>
          </p:nvPr>
        </p:nvPicPr>
        <p:blipFill rotWithShape="1">
          <a:blip r:embed="rId3"/>
          <a:srcRect l="33568" t="14807" r="33569" b="12247"/>
          <a:stretch/>
        </p:blipFill>
        <p:spPr>
          <a:xfrm>
            <a:off x="8887837" y="254750"/>
            <a:ext cx="2799666" cy="3549782"/>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69D05622-E6BC-4D43-8EF2-EF8FEB5394E6}"/>
              </a:ext>
            </a:extLst>
          </p:cNvPr>
          <p:cNvSpPr/>
          <p:nvPr/>
        </p:nvSpPr>
        <p:spPr>
          <a:xfrm>
            <a:off x="5977217" y="3244334"/>
            <a:ext cx="237566" cy="369332"/>
          </a:xfrm>
          <a:prstGeom prst="rect">
            <a:avLst/>
          </a:prstGeom>
        </p:spPr>
        <p:txBody>
          <a:bodyPr wrap="none">
            <a:spAutoFit/>
          </a:bodyPr>
          <a:lstStyle/>
          <a:p>
            <a:r>
              <a:rPr lang="it-IT" dirty="0"/>
              <a:t> </a:t>
            </a:r>
          </a:p>
        </p:txBody>
      </p:sp>
      <p:sp>
        <p:nvSpPr>
          <p:cNvPr id="6" name="Rettangolo 5">
            <a:extLst>
              <a:ext uri="{FF2B5EF4-FFF2-40B4-BE49-F238E27FC236}">
                <a16:creationId xmlns:a16="http://schemas.microsoft.com/office/drawing/2014/main" id="{19D23EA2-D7B5-4008-9DF7-4DB3B99702E3}"/>
              </a:ext>
            </a:extLst>
          </p:cNvPr>
          <p:cNvSpPr/>
          <p:nvPr/>
        </p:nvSpPr>
        <p:spPr>
          <a:xfrm>
            <a:off x="5977217" y="3244334"/>
            <a:ext cx="237566" cy="369332"/>
          </a:xfrm>
          <a:prstGeom prst="rect">
            <a:avLst/>
          </a:prstGeom>
        </p:spPr>
        <p:txBody>
          <a:bodyPr wrap="none">
            <a:spAutoFit/>
          </a:bodyPr>
          <a:lstStyle/>
          <a:p>
            <a:r>
              <a:rPr lang="it-IT" dirty="0"/>
              <a:t> </a:t>
            </a:r>
          </a:p>
        </p:txBody>
      </p:sp>
      <p:grpSp>
        <p:nvGrpSpPr>
          <p:cNvPr id="9" name="Gruppo 8">
            <a:extLst>
              <a:ext uri="{FF2B5EF4-FFF2-40B4-BE49-F238E27FC236}">
                <a16:creationId xmlns:a16="http://schemas.microsoft.com/office/drawing/2014/main" id="{333BCEA6-748B-4BCF-8A1C-815C19405FBE}"/>
              </a:ext>
            </a:extLst>
          </p:cNvPr>
          <p:cNvGrpSpPr/>
          <p:nvPr/>
        </p:nvGrpSpPr>
        <p:grpSpPr>
          <a:xfrm>
            <a:off x="842769" y="5553613"/>
            <a:ext cx="3977264" cy="850240"/>
            <a:chOff x="2773551" y="3779237"/>
            <a:chExt cx="4160327" cy="703212"/>
          </a:xfrm>
        </p:grpSpPr>
        <p:sp>
          <p:nvSpPr>
            <p:cNvPr id="10" name="Freccia a destra 9">
              <a:extLst>
                <a:ext uri="{FF2B5EF4-FFF2-40B4-BE49-F238E27FC236}">
                  <a16:creationId xmlns:a16="http://schemas.microsoft.com/office/drawing/2014/main" id="{E9D01ADB-D6DF-413C-AA96-79B6405B5452}"/>
                </a:ext>
              </a:extLst>
            </p:cNvPr>
            <p:cNvSpPr/>
            <p:nvPr/>
          </p:nvSpPr>
          <p:spPr>
            <a:xfrm>
              <a:off x="2773551" y="3779237"/>
              <a:ext cx="4160327" cy="703212"/>
            </a:xfrm>
            <a:prstGeom prst="rightArrow">
              <a:avLst>
                <a:gd name="adj1" fmla="val 75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Freccia a destra 4">
              <a:extLst>
                <a:ext uri="{FF2B5EF4-FFF2-40B4-BE49-F238E27FC236}">
                  <a16:creationId xmlns:a16="http://schemas.microsoft.com/office/drawing/2014/main" id="{B30F1C9D-5E62-4A2C-8F3D-70828FCB216C}"/>
                </a:ext>
              </a:extLst>
            </p:cNvPr>
            <p:cNvSpPr txBox="1"/>
            <p:nvPr/>
          </p:nvSpPr>
          <p:spPr>
            <a:xfrm>
              <a:off x="2773551" y="3959171"/>
              <a:ext cx="3896623" cy="435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t" anchorCtr="0">
              <a:noAutofit/>
            </a:bodyPr>
            <a:lstStyle/>
            <a:p>
              <a:pPr marL="0" lvl="1" defTabSz="1244600">
                <a:lnSpc>
                  <a:spcPct val="90000"/>
                </a:lnSpc>
                <a:spcBef>
                  <a:spcPct val="0"/>
                </a:spcBef>
                <a:spcAft>
                  <a:spcPct val="15000"/>
                </a:spcAft>
              </a:pPr>
              <a:r>
                <a:rPr lang="it-IT" sz="2800" kern="1200" dirty="0"/>
                <a:t> </a:t>
              </a:r>
              <a:r>
                <a:rPr lang="it-IT" sz="3200" kern="1200" dirty="0"/>
                <a:t>No coordinazione</a:t>
              </a:r>
            </a:p>
          </p:txBody>
        </p:sp>
      </p:grpSp>
      <p:grpSp>
        <p:nvGrpSpPr>
          <p:cNvPr id="12" name="Gruppo 11">
            <a:extLst>
              <a:ext uri="{FF2B5EF4-FFF2-40B4-BE49-F238E27FC236}">
                <a16:creationId xmlns:a16="http://schemas.microsoft.com/office/drawing/2014/main" id="{3AF2D190-A59F-4660-9C4A-A140B52CB24B}"/>
              </a:ext>
            </a:extLst>
          </p:cNvPr>
          <p:cNvGrpSpPr/>
          <p:nvPr/>
        </p:nvGrpSpPr>
        <p:grpSpPr>
          <a:xfrm>
            <a:off x="151952" y="5627127"/>
            <a:ext cx="725145" cy="703212"/>
            <a:chOff x="2077514" y="3812611"/>
            <a:chExt cx="725145" cy="703212"/>
          </a:xfrm>
        </p:grpSpPr>
        <p:sp>
          <p:nvSpPr>
            <p:cNvPr id="13" name="Rettangolo con angoli arrotondati 12">
              <a:extLst>
                <a:ext uri="{FF2B5EF4-FFF2-40B4-BE49-F238E27FC236}">
                  <a16:creationId xmlns:a16="http://schemas.microsoft.com/office/drawing/2014/main" id="{993F7C26-7905-4F29-A4A6-3CA212FE93D6}"/>
                </a:ext>
              </a:extLst>
            </p:cNvPr>
            <p:cNvSpPr/>
            <p:nvPr/>
          </p:nvSpPr>
          <p:spPr>
            <a:xfrm>
              <a:off x="2077514" y="3812611"/>
              <a:ext cx="725145" cy="70321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CasellaDiTesto 13">
              <a:extLst>
                <a:ext uri="{FF2B5EF4-FFF2-40B4-BE49-F238E27FC236}">
                  <a16:creationId xmlns:a16="http://schemas.microsoft.com/office/drawing/2014/main" id="{38FCD797-D935-4815-957F-6F97B3B35DBE}"/>
                </a:ext>
              </a:extLst>
            </p:cNvPr>
            <p:cNvSpPr txBox="1"/>
            <p:nvPr/>
          </p:nvSpPr>
          <p:spPr>
            <a:xfrm>
              <a:off x="2111842" y="3846939"/>
              <a:ext cx="656489" cy="634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it-IT" sz="3500" kern="1200" dirty="0"/>
                <a:t>0</a:t>
              </a:r>
            </a:p>
          </p:txBody>
        </p:sp>
      </p:grpSp>
      <p:grpSp>
        <p:nvGrpSpPr>
          <p:cNvPr id="15" name="Gruppo 14">
            <a:extLst>
              <a:ext uri="{FF2B5EF4-FFF2-40B4-BE49-F238E27FC236}">
                <a16:creationId xmlns:a16="http://schemas.microsoft.com/office/drawing/2014/main" id="{64E56C15-96EB-4657-BB0D-865AE6D8CC2B}"/>
              </a:ext>
            </a:extLst>
          </p:cNvPr>
          <p:cNvGrpSpPr/>
          <p:nvPr/>
        </p:nvGrpSpPr>
        <p:grpSpPr>
          <a:xfrm>
            <a:off x="147779" y="4612427"/>
            <a:ext cx="725145" cy="703212"/>
            <a:chOff x="2077514" y="3812611"/>
            <a:chExt cx="725145" cy="703212"/>
          </a:xfrm>
        </p:grpSpPr>
        <p:sp>
          <p:nvSpPr>
            <p:cNvPr id="16" name="Rettangolo con angoli arrotondati 15">
              <a:extLst>
                <a:ext uri="{FF2B5EF4-FFF2-40B4-BE49-F238E27FC236}">
                  <a16:creationId xmlns:a16="http://schemas.microsoft.com/office/drawing/2014/main" id="{94F8C20B-C843-44B5-9793-82D61DA3571D}"/>
                </a:ext>
              </a:extLst>
            </p:cNvPr>
            <p:cNvSpPr/>
            <p:nvPr/>
          </p:nvSpPr>
          <p:spPr>
            <a:xfrm>
              <a:off x="2077514" y="3812611"/>
              <a:ext cx="725145" cy="70321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CasellaDiTesto 16">
              <a:extLst>
                <a:ext uri="{FF2B5EF4-FFF2-40B4-BE49-F238E27FC236}">
                  <a16:creationId xmlns:a16="http://schemas.microsoft.com/office/drawing/2014/main" id="{E5677838-8DA5-4956-8F76-4D52A939951E}"/>
                </a:ext>
              </a:extLst>
            </p:cNvPr>
            <p:cNvSpPr txBox="1"/>
            <p:nvPr/>
          </p:nvSpPr>
          <p:spPr>
            <a:xfrm>
              <a:off x="2111842" y="3846939"/>
              <a:ext cx="656489" cy="634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it-IT" sz="3500" dirty="0"/>
                <a:t>1</a:t>
              </a:r>
              <a:endParaRPr lang="it-IT" sz="3500" kern="1200" dirty="0"/>
            </a:p>
          </p:txBody>
        </p:sp>
      </p:grpSp>
      <p:grpSp>
        <p:nvGrpSpPr>
          <p:cNvPr id="18" name="Gruppo 17">
            <a:extLst>
              <a:ext uri="{FF2B5EF4-FFF2-40B4-BE49-F238E27FC236}">
                <a16:creationId xmlns:a16="http://schemas.microsoft.com/office/drawing/2014/main" id="{F99C8203-6AB1-4A2C-AECC-0EE72C3C2B9E}"/>
              </a:ext>
            </a:extLst>
          </p:cNvPr>
          <p:cNvGrpSpPr/>
          <p:nvPr/>
        </p:nvGrpSpPr>
        <p:grpSpPr>
          <a:xfrm>
            <a:off x="867068" y="4534413"/>
            <a:ext cx="5188748" cy="850240"/>
            <a:chOff x="2773551" y="3779237"/>
            <a:chExt cx="4160327" cy="703212"/>
          </a:xfrm>
        </p:grpSpPr>
        <p:sp>
          <p:nvSpPr>
            <p:cNvPr id="19" name="Freccia a destra 18">
              <a:extLst>
                <a:ext uri="{FF2B5EF4-FFF2-40B4-BE49-F238E27FC236}">
                  <a16:creationId xmlns:a16="http://schemas.microsoft.com/office/drawing/2014/main" id="{EECCEE62-055A-41A3-9C18-1BE6417F2936}"/>
                </a:ext>
              </a:extLst>
            </p:cNvPr>
            <p:cNvSpPr/>
            <p:nvPr/>
          </p:nvSpPr>
          <p:spPr>
            <a:xfrm>
              <a:off x="2773551" y="3779237"/>
              <a:ext cx="4160327" cy="703212"/>
            </a:xfrm>
            <a:prstGeom prst="rightArrow">
              <a:avLst>
                <a:gd name="adj1" fmla="val 75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Freccia a destra 4">
              <a:extLst>
                <a:ext uri="{FF2B5EF4-FFF2-40B4-BE49-F238E27FC236}">
                  <a16:creationId xmlns:a16="http://schemas.microsoft.com/office/drawing/2014/main" id="{1EEF6B54-58B2-4C40-A192-94FA090A0A4B}"/>
                </a:ext>
              </a:extLst>
            </p:cNvPr>
            <p:cNvSpPr txBox="1"/>
            <p:nvPr/>
          </p:nvSpPr>
          <p:spPr>
            <a:xfrm>
              <a:off x="2773551" y="3959171"/>
              <a:ext cx="3896623" cy="435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t" anchorCtr="0">
              <a:noAutofit/>
            </a:bodyPr>
            <a:lstStyle/>
            <a:p>
              <a:pPr marL="0" lvl="1" defTabSz="1244600">
                <a:lnSpc>
                  <a:spcPct val="90000"/>
                </a:lnSpc>
                <a:spcBef>
                  <a:spcPct val="0"/>
                </a:spcBef>
                <a:spcAft>
                  <a:spcPct val="15000"/>
                </a:spcAft>
              </a:pPr>
              <a:r>
                <a:rPr lang="it-IT" sz="2800" kern="1200" dirty="0"/>
                <a:t> </a:t>
              </a:r>
              <a:r>
                <a:rPr lang="it-IT" sz="3200" dirty="0" err="1"/>
                <a:t>Pre</a:t>
              </a:r>
              <a:r>
                <a:rPr lang="it-IT" sz="3200" dirty="0"/>
                <a:t>-</a:t>
              </a:r>
              <a:r>
                <a:rPr lang="it-IT" sz="3200" kern="1200" dirty="0"/>
                <a:t>coordinazione dei valori</a:t>
              </a:r>
            </a:p>
          </p:txBody>
        </p:sp>
      </p:grpSp>
      <p:grpSp>
        <p:nvGrpSpPr>
          <p:cNvPr id="21" name="Gruppo 20">
            <a:extLst>
              <a:ext uri="{FF2B5EF4-FFF2-40B4-BE49-F238E27FC236}">
                <a16:creationId xmlns:a16="http://schemas.microsoft.com/office/drawing/2014/main" id="{260F424B-3776-46B7-B3C7-E9D8A1CEDFB7}"/>
              </a:ext>
            </a:extLst>
          </p:cNvPr>
          <p:cNvGrpSpPr/>
          <p:nvPr/>
        </p:nvGrpSpPr>
        <p:grpSpPr>
          <a:xfrm>
            <a:off x="151952" y="3627726"/>
            <a:ext cx="725145" cy="703212"/>
            <a:chOff x="2077514" y="3812611"/>
            <a:chExt cx="725145" cy="703212"/>
          </a:xfrm>
        </p:grpSpPr>
        <p:sp>
          <p:nvSpPr>
            <p:cNvPr id="22" name="Rettangolo con angoli arrotondati 21">
              <a:extLst>
                <a:ext uri="{FF2B5EF4-FFF2-40B4-BE49-F238E27FC236}">
                  <a16:creationId xmlns:a16="http://schemas.microsoft.com/office/drawing/2014/main" id="{53F2142F-BD21-4FD1-8C3F-D94D7D7B3BF1}"/>
                </a:ext>
              </a:extLst>
            </p:cNvPr>
            <p:cNvSpPr/>
            <p:nvPr/>
          </p:nvSpPr>
          <p:spPr>
            <a:xfrm>
              <a:off x="2077514" y="3812611"/>
              <a:ext cx="725145" cy="70321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CasellaDiTesto 22">
              <a:extLst>
                <a:ext uri="{FF2B5EF4-FFF2-40B4-BE49-F238E27FC236}">
                  <a16:creationId xmlns:a16="http://schemas.microsoft.com/office/drawing/2014/main" id="{9F3A0517-11CC-4D60-8E5F-FD7A61A5FFD9}"/>
                </a:ext>
              </a:extLst>
            </p:cNvPr>
            <p:cNvSpPr txBox="1"/>
            <p:nvPr/>
          </p:nvSpPr>
          <p:spPr>
            <a:xfrm>
              <a:off x="2111842" y="3846939"/>
              <a:ext cx="656489" cy="634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it-IT" sz="3500" kern="1200" dirty="0"/>
                <a:t>2</a:t>
              </a:r>
            </a:p>
          </p:txBody>
        </p:sp>
      </p:grpSp>
      <p:grpSp>
        <p:nvGrpSpPr>
          <p:cNvPr id="24" name="Gruppo 23">
            <a:extLst>
              <a:ext uri="{FF2B5EF4-FFF2-40B4-BE49-F238E27FC236}">
                <a16:creationId xmlns:a16="http://schemas.microsoft.com/office/drawing/2014/main" id="{D7CF5429-C855-438A-B534-102F18DD1083}"/>
              </a:ext>
            </a:extLst>
          </p:cNvPr>
          <p:cNvGrpSpPr/>
          <p:nvPr/>
        </p:nvGrpSpPr>
        <p:grpSpPr>
          <a:xfrm>
            <a:off x="867068" y="3565186"/>
            <a:ext cx="5898662" cy="850240"/>
            <a:chOff x="2773551" y="3779237"/>
            <a:chExt cx="4160327" cy="703212"/>
          </a:xfrm>
        </p:grpSpPr>
        <p:sp>
          <p:nvSpPr>
            <p:cNvPr id="25" name="Freccia a destra 24">
              <a:extLst>
                <a:ext uri="{FF2B5EF4-FFF2-40B4-BE49-F238E27FC236}">
                  <a16:creationId xmlns:a16="http://schemas.microsoft.com/office/drawing/2014/main" id="{C561C7EF-A1B8-4B1A-9A16-6CC0C5A90080}"/>
                </a:ext>
              </a:extLst>
            </p:cNvPr>
            <p:cNvSpPr/>
            <p:nvPr/>
          </p:nvSpPr>
          <p:spPr>
            <a:xfrm>
              <a:off x="2773551" y="3779237"/>
              <a:ext cx="4160327" cy="703212"/>
            </a:xfrm>
            <a:prstGeom prst="rightArrow">
              <a:avLst>
                <a:gd name="adj1" fmla="val 75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6" name="Freccia a destra 4">
              <a:extLst>
                <a:ext uri="{FF2B5EF4-FFF2-40B4-BE49-F238E27FC236}">
                  <a16:creationId xmlns:a16="http://schemas.microsoft.com/office/drawing/2014/main" id="{77CE25D4-A9A1-4FE5-84D0-35415AEB28F1}"/>
                </a:ext>
              </a:extLst>
            </p:cNvPr>
            <p:cNvSpPr txBox="1"/>
            <p:nvPr/>
          </p:nvSpPr>
          <p:spPr>
            <a:xfrm>
              <a:off x="2773551" y="3959171"/>
              <a:ext cx="3896623" cy="435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t" anchorCtr="0">
              <a:noAutofit/>
            </a:bodyPr>
            <a:lstStyle/>
            <a:p>
              <a:pPr marL="0" lvl="1" defTabSz="1244600">
                <a:lnSpc>
                  <a:spcPct val="90000"/>
                </a:lnSpc>
                <a:spcBef>
                  <a:spcPct val="0"/>
                </a:spcBef>
                <a:spcAft>
                  <a:spcPct val="15000"/>
                </a:spcAft>
              </a:pPr>
              <a:r>
                <a:rPr lang="it-IT" sz="2800" kern="1200" dirty="0"/>
                <a:t> </a:t>
              </a:r>
              <a:r>
                <a:rPr lang="it-IT" sz="3200" kern="1200" dirty="0"/>
                <a:t>Coordinazione bruta dei valori</a:t>
              </a:r>
            </a:p>
          </p:txBody>
        </p:sp>
      </p:grpSp>
      <p:grpSp>
        <p:nvGrpSpPr>
          <p:cNvPr id="27" name="Gruppo 26">
            <a:extLst>
              <a:ext uri="{FF2B5EF4-FFF2-40B4-BE49-F238E27FC236}">
                <a16:creationId xmlns:a16="http://schemas.microsoft.com/office/drawing/2014/main" id="{CD5524EE-9EF9-453D-8836-9CDF4C1DF589}"/>
              </a:ext>
            </a:extLst>
          </p:cNvPr>
          <p:cNvGrpSpPr/>
          <p:nvPr/>
        </p:nvGrpSpPr>
        <p:grpSpPr>
          <a:xfrm>
            <a:off x="877096" y="2628348"/>
            <a:ext cx="6600149" cy="850240"/>
            <a:chOff x="2773551" y="3779237"/>
            <a:chExt cx="4160327" cy="703212"/>
          </a:xfrm>
        </p:grpSpPr>
        <p:sp>
          <p:nvSpPr>
            <p:cNvPr id="28" name="Freccia a destra 27">
              <a:extLst>
                <a:ext uri="{FF2B5EF4-FFF2-40B4-BE49-F238E27FC236}">
                  <a16:creationId xmlns:a16="http://schemas.microsoft.com/office/drawing/2014/main" id="{EFEC764F-97E0-424D-955C-3504264AB466}"/>
                </a:ext>
              </a:extLst>
            </p:cNvPr>
            <p:cNvSpPr/>
            <p:nvPr/>
          </p:nvSpPr>
          <p:spPr>
            <a:xfrm>
              <a:off x="2773551" y="3779237"/>
              <a:ext cx="4160327" cy="703212"/>
            </a:xfrm>
            <a:prstGeom prst="rightArrow">
              <a:avLst>
                <a:gd name="adj1" fmla="val 75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9" name="Freccia a destra 4">
              <a:extLst>
                <a:ext uri="{FF2B5EF4-FFF2-40B4-BE49-F238E27FC236}">
                  <a16:creationId xmlns:a16="http://schemas.microsoft.com/office/drawing/2014/main" id="{DBF02262-39C9-4C53-8DD8-E3B73E8348E6}"/>
                </a:ext>
              </a:extLst>
            </p:cNvPr>
            <p:cNvSpPr txBox="1"/>
            <p:nvPr/>
          </p:nvSpPr>
          <p:spPr>
            <a:xfrm>
              <a:off x="2773551" y="3959171"/>
              <a:ext cx="3896623" cy="435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t" anchorCtr="0">
              <a:noAutofit/>
            </a:bodyPr>
            <a:lstStyle/>
            <a:p>
              <a:pPr marL="0" lvl="1" defTabSz="1244600">
                <a:lnSpc>
                  <a:spcPct val="90000"/>
                </a:lnSpc>
                <a:spcBef>
                  <a:spcPct val="0"/>
                </a:spcBef>
                <a:spcAft>
                  <a:spcPct val="15000"/>
                </a:spcAft>
              </a:pPr>
              <a:r>
                <a:rPr lang="it-IT" sz="2800" kern="1200" dirty="0"/>
                <a:t> </a:t>
              </a:r>
              <a:r>
                <a:rPr lang="it-IT" sz="3200" kern="1200" dirty="0"/>
                <a:t>Coordinazione dei valori</a:t>
              </a:r>
            </a:p>
          </p:txBody>
        </p:sp>
      </p:grpSp>
      <p:grpSp>
        <p:nvGrpSpPr>
          <p:cNvPr id="30" name="Gruppo 29">
            <a:extLst>
              <a:ext uri="{FF2B5EF4-FFF2-40B4-BE49-F238E27FC236}">
                <a16:creationId xmlns:a16="http://schemas.microsoft.com/office/drawing/2014/main" id="{ADB26C77-769F-4FA8-A619-31A0B22AC880}"/>
              </a:ext>
            </a:extLst>
          </p:cNvPr>
          <p:cNvGrpSpPr/>
          <p:nvPr/>
        </p:nvGrpSpPr>
        <p:grpSpPr>
          <a:xfrm>
            <a:off x="802290" y="1734809"/>
            <a:ext cx="7359189" cy="850240"/>
            <a:chOff x="2773551" y="3779237"/>
            <a:chExt cx="4160327" cy="703212"/>
          </a:xfrm>
        </p:grpSpPr>
        <p:sp>
          <p:nvSpPr>
            <p:cNvPr id="31" name="Freccia a destra 30">
              <a:extLst>
                <a:ext uri="{FF2B5EF4-FFF2-40B4-BE49-F238E27FC236}">
                  <a16:creationId xmlns:a16="http://schemas.microsoft.com/office/drawing/2014/main" id="{BF547DD9-28FA-41DA-AD25-96037CBE5DA8}"/>
                </a:ext>
              </a:extLst>
            </p:cNvPr>
            <p:cNvSpPr/>
            <p:nvPr/>
          </p:nvSpPr>
          <p:spPr>
            <a:xfrm>
              <a:off x="2773551" y="3779237"/>
              <a:ext cx="4160327" cy="703212"/>
            </a:xfrm>
            <a:prstGeom prst="rightArrow">
              <a:avLst>
                <a:gd name="adj1" fmla="val 75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2" name="Freccia a destra 4">
              <a:extLst>
                <a:ext uri="{FF2B5EF4-FFF2-40B4-BE49-F238E27FC236}">
                  <a16:creationId xmlns:a16="http://schemas.microsoft.com/office/drawing/2014/main" id="{4D800DCC-3F92-41CE-99D4-E36324C3D95C}"/>
                </a:ext>
              </a:extLst>
            </p:cNvPr>
            <p:cNvSpPr txBox="1"/>
            <p:nvPr/>
          </p:nvSpPr>
          <p:spPr>
            <a:xfrm>
              <a:off x="2815841" y="3961581"/>
              <a:ext cx="3896623" cy="435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t" anchorCtr="0">
              <a:noAutofit/>
            </a:bodyPr>
            <a:lstStyle/>
            <a:p>
              <a:pPr marL="0" lvl="1" defTabSz="1244600">
                <a:lnSpc>
                  <a:spcPct val="90000"/>
                </a:lnSpc>
                <a:spcBef>
                  <a:spcPct val="0"/>
                </a:spcBef>
                <a:spcAft>
                  <a:spcPct val="15000"/>
                </a:spcAft>
              </a:pPr>
              <a:r>
                <a:rPr lang="it-IT" sz="2800" kern="1200" dirty="0"/>
                <a:t> </a:t>
              </a:r>
              <a:r>
                <a:rPr lang="it-IT" sz="3200" kern="1200" dirty="0"/>
                <a:t>Coordinazione continua a pezzi dei valori</a:t>
              </a:r>
            </a:p>
          </p:txBody>
        </p:sp>
      </p:grpSp>
      <p:grpSp>
        <p:nvGrpSpPr>
          <p:cNvPr id="33" name="Gruppo 32">
            <a:extLst>
              <a:ext uri="{FF2B5EF4-FFF2-40B4-BE49-F238E27FC236}">
                <a16:creationId xmlns:a16="http://schemas.microsoft.com/office/drawing/2014/main" id="{67A2F946-AFDE-4CB4-ADFC-3D525607C57A}"/>
              </a:ext>
            </a:extLst>
          </p:cNvPr>
          <p:cNvGrpSpPr/>
          <p:nvPr/>
        </p:nvGrpSpPr>
        <p:grpSpPr>
          <a:xfrm>
            <a:off x="838200" y="900951"/>
            <a:ext cx="7909748" cy="850240"/>
            <a:chOff x="2773551" y="3779237"/>
            <a:chExt cx="4160327" cy="703212"/>
          </a:xfrm>
        </p:grpSpPr>
        <p:sp>
          <p:nvSpPr>
            <p:cNvPr id="34" name="Freccia a destra 33">
              <a:extLst>
                <a:ext uri="{FF2B5EF4-FFF2-40B4-BE49-F238E27FC236}">
                  <a16:creationId xmlns:a16="http://schemas.microsoft.com/office/drawing/2014/main" id="{58D22FE8-049D-46D1-9EA4-F46384B07D76}"/>
                </a:ext>
              </a:extLst>
            </p:cNvPr>
            <p:cNvSpPr/>
            <p:nvPr/>
          </p:nvSpPr>
          <p:spPr>
            <a:xfrm>
              <a:off x="2773551" y="3779237"/>
              <a:ext cx="4160327" cy="703212"/>
            </a:xfrm>
            <a:prstGeom prst="rightArrow">
              <a:avLst>
                <a:gd name="adj1" fmla="val 75000"/>
                <a:gd name="adj2" fmla="val 50000"/>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Freccia a destra 4">
              <a:extLst>
                <a:ext uri="{FF2B5EF4-FFF2-40B4-BE49-F238E27FC236}">
                  <a16:creationId xmlns:a16="http://schemas.microsoft.com/office/drawing/2014/main" id="{B4C5CF6B-E62C-43D9-8C4E-51EAADF83D9F}"/>
                </a:ext>
              </a:extLst>
            </p:cNvPr>
            <p:cNvSpPr txBox="1"/>
            <p:nvPr/>
          </p:nvSpPr>
          <p:spPr>
            <a:xfrm>
              <a:off x="2806791" y="3937651"/>
              <a:ext cx="3896623" cy="4353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t" anchorCtr="0">
              <a:noAutofit/>
            </a:bodyPr>
            <a:lstStyle/>
            <a:p>
              <a:pPr marL="0" lvl="1" defTabSz="1244600">
                <a:lnSpc>
                  <a:spcPct val="90000"/>
                </a:lnSpc>
                <a:spcBef>
                  <a:spcPct val="0"/>
                </a:spcBef>
                <a:spcAft>
                  <a:spcPct val="15000"/>
                </a:spcAft>
              </a:pPr>
              <a:r>
                <a:rPr lang="it-IT" sz="2800" kern="1200" dirty="0"/>
                <a:t> </a:t>
              </a:r>
              <a:r>
                <a:rPr lang="it-IT" sz="3200" kern="1200" dirty="0"/>
                <a:t>Coordinazione liscia e continua dei valori</a:t>
              </a:r>
            </a:p>
          </p:txBody>
        </p:sp>
      </p:grpSp>
      <p:grpSp>
        <p:nvGrpSpPr>
          <p:cNvPr id="36" name="Gruppo 35">
            <a:extLst>
              <a:ext uri="{FF2B5EF4-FFF2-40B4-BE49-F238E27FC236}">
                <a16:creationId xmlns:a16="http://schemas.microsoft.com/office/drawing/2014/main" id="{B9AEBB11-9F7B-4361-BB81-8A079092C7BE}"/>
              </a:ext>
            </a:extLst>
          </p:cNvPr>
          <p:cNvGrpSpPr/>
          <p:nvPr/>
        </p:nvGrpSpPr>
        <p:grpSpPr>
          <a:xfrm>
            <a:off x="141923" y="2680898"/>
            <a:ext cx="725145" cy="703212"/>
            <a:chOff x="2077514" y="3812611"/>
            <a:chExt cx="725145" cy="703212"/>
          </a:xfrm>
        </p:grpSpPr>
        <p:sp>
          <p:nvSpPr>
            <p:cNvPr id="37" name="Rettangolo con angoli arrotondati 36">
              <a:extLst>
                <a:ext uri="{FF2B5EF4-FFF2-40B4-BE49-F238E27FC236}">
                  <a16:creationId xmlns:a16="http://schemas.microsoft.com/office/drawing/2014/main" id="{D64C0262-E824-478B-90AE-E8CA1B5D72C6}"/>
                </a:ext>
              </a:extLst>
            </p:cNvPr>
            <p:cNvSpPr/>
            <p:nvPr/>
          </p:nvSpPr>
          <p:spPr>
            <a:xfrm>
              <a:off x="2077514" y="3812611"/>
              <a:ext cx="725145" cy="70321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8" name="CasellaDiTesto 37">
              <a:extLst>
                <a:ext uri="{FF2B5EF4-FFF2-40B4-BE49-F238E27FC236}">
                  <a16:creationId xmlns:a16="http://schemas.microsoft.com/office/drawing/2014/main" id="{C05B84F8-3A85-4F60-B9D4-707BBECF2F5C}"/>
                </a:ext>
              </a:extLst>
            </p:cNvPr>
            <p:cNvSpPr txBox="1"/>
            <p:nvPr/>
          </p:nvSpPr>
          <p:spPr>
            <a:xfrm>
              <a:off x="2111842" y="3846939"/>
              <a:ext cx="656489" cy="634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it-IT" sz="3500" dirty="0"/>
                <a:t>3</a:t>
              </a:r>
              <a:endParaRPr lang="it-IT" sz="3500" kern="1200" dirty="0"/>
            </a:p>
          </p:txBody>
        </p:sp>
      </p:grpSp>
      <p:grpSp>
        <p:nvGrpSpPr>
          <p:cNvPr id="39" name="Gruppo 38">
            <a:extLst>
              <a:ext uri="{FF2B5EF4-FFF2-40B4-BE49-F238E27FC236}">
                <a16:creationId xmlns:a16="http://schemas.microsoft.com/office/drawing/2014/main" id="{856D7FFB-AA51-479E-BB76-5FD7FB133A44}"/>
              </a:ext>
            </a:extLst>
          </p:cNvPr>
          <p:cNvGrpSpPr/>
          <p:nvPr/>
        </p:nvGrpSpPr>
        <p:grpSpPr>
          <a:xfrm>
            <a:off x="141924" y="1802836"/>
            <a:ext cx="725145" cy="703212"/>
            <a:chOff x="2077514" y="3812611"/>
            <a:chExt cx="725145" cy="703212"/>
          </a:xfrm>
        </p:grpSpPr>
        <p:sp>
          <p:nvSpPr>
            <p:cNvPr id="40" name="Rettangolo con angoli arrotondati 39">
              <a:extLst>
                <a:ext uri="{FF2B5EF4-FFF2-40B4-BE49-F238E27FC236}">
                  <a16:creationId xmlns:a16="http://schemas.microsoft.com/office/drawing/2014/main" id="{0A602517-176A-43E1-BEF0-3E50936BA822}"/>
                </a:ext>
              </a:extLst>
            </p:cNvPr>
            <p:cNvSpPr/>
            <p:nvPr/>
          </p:nvSpPr>
          <p:spPr>
            <a:xfrm>
              <a:off x="2077514" y="3812611"/>
              <a:ext cx="725145" cy="70321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1" name="CasellaDiTesto 40">
              <a:extLst>
                <a:ext uri="{FF2B5EF4-FFF2-40B4-BE49-F238E27FC236}">
                  <a16:creationId xmlns:a16="http://schemas.microsoft.com/office/drawing/2014/main" id="{7352EAB0-3CF0-45D5-BF50-DDDC9E3E6C4B}"/>
                </a:ext>
              </a:extLst>
            </p:cNvPr>
            <p:cNvSpPr txBox="1"/>
            <p:nvPr/>
          </p:nvSpPr>
          <p:spPr>
            <a:xfrm>
              <a:off x="2111842" y="3846939"/>
              <a:ext cx="656489" cy="634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it-IT" sz="3500" dirty="0"/>
                <a:t>4</a:t>
              </a:r>
              <a:endParaRPr lang="it-IT" sz="3500" kern="1200" dirty="0"/>
            </a:p>
          </p:txBody>
        </p:sp>
      </p:grpSp>
      <p:grpSp>
        <p:nvGrpSpPr>
          <p:cNvPr id="42" name="Gruppo 41">
            <a:extLst>
              <a:ext uri="{FF2B5EF4-FFF2-40B4-BE49-F238E27FC236}">
                <a16:creationId xmlns:a16="http://schemas.microsoft.com/office/drawing/2014/main" id="{8C2AD2B8-9BD4-47FD-BE6C-5C99802C693C}"/>
              </a:ext>
            </a:extLst>
          </p:cNvPr>
          <p:cNvGrpSpPr/>
          <p:nvPr/>
        </p:nvGrpSpPr>
        <p:grpSpPr>
          <a:xfrm>
            <a:off x="141924" y="979084"/>
            <a:ext cx="725145" cy="703212"/>
            <a:chOff x="2077514" y="3812611"/>
            <a:chExt cx="725145" cy="703212"/>
          </a:xfrm>
        </p:grpSpPr>
        <p:sp>
          <p:nvSpPr>
            <p:cNvPr id="43" name="Rettangolo con angoli arrotondati 42">
              <a:extLst>
                <a:ext uri="{FF2B5EF4-FFF2-40B4-BE49-F238E27FC236}">
                  <a16:creationId xmlns:a16="http://schemas.microsoft.com/office/drawing/2014/main" id="{C9B5B901-BC6C-4C50-BA5A-2B64FDFDD90F}"/>
                </a:ext>
              </a:extLst>
            </p:cNvPr>
            <p:cNvSpPr/>
            <p:nvPr/>
          </p:nvSpPr>
          <p:spPr>
            <a:xfrm>
              <a:off x="2077514" y="3812611"/>
              <a:ext cx="725145" cy="70321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4" name="CasellaDiTesto 43">
              <a:extLst>
                <a:ext uri="{FF2B5EF4-FFF2-40B4-BE49-F238E27FC236}">
                  <a16:creationId xmlns:a16="http://schemas.microsoft.com/office/drawing/2014/main" id="{B53561D7-2A36-4456-889F-13E38624916B}"/>
                </a:ext>
              </a:extLst>
            </p:cNvPr>
            <p:cNvSpPr txBox="1"/>
            <p:nvPr/>
          </p:nvSpPr>
          <p:spPr>
            <a:xfrm>
              <a:off x="2111842" y="3846939"/>
              <a:ext cx="656489" cy="634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it-IT" sz="3500" dirty="0"/>
                <a:t>5</a:t>
              </a:r>
              <a:endParaRPr lang="it-IT" sz="3500" kern="1200" dirty="0"/>
            </a:p>
          </p:txBody>
        </p:sp>
      </p:grpSp>
    </p:spTree>
    <p:extLst>
      <p:ext uri="{BB962C8B-B14F-4D97-AF65-F5344CB8AC3E}">
        <p14:creationId xmlns:p14="http://schemas.microsoft.com/office/powerpoint/2010/main" val="391948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anim calcmode="lin" valueType="num">
                                      <p:cBhvr>
                                        <p:cTn id="56" dur="1000" fill="hold"/>
                                        <p:tgtEl>
                                          <p:spTgt spid="39"/>
                                        </p:tgtEl>
                                        <p:attrNameLst>
                                          <p:attrName>ppt_x</p:attrName>
                                        </p:attrNameLst>
                                      </p:cBhvr>
                                      <p:tavLst>
                                        <p:tav tm="0">
                                          <p:val>
                                            <p:strVal val="#ppt_x"/>
                                          </p:val>
                                        </p:tav>
                                        <p:tav tm="100000">
                                          <p:val>
                                            <p:strVal val="#ppt_x"/>
                                          </p:val>
                                        </p:tav>
                                      </p:tavLst>
                                    </p:anim>
                                    <p:anim calcmode="lin" valueType="num">
                                      <p:cBhvr>
                                        <p:cTn id="57" dur="1000" fill="hold"/>
                                        <p:tgtEl>
                                          <p:spTgt spid="3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1000"/>
                                        <p:tgtEl>
                                          <p:spTgt spid="42"/>
                                        </p:tgtEl>
                                      </p:cBhvr>
                                    </p:animEffect>
                                    <p:anim calcmode="lin" valueType="num">
                                      <p:cBhvr>
                                        <p:cTn id="68" dur="1000" fill="hold"/>
                                        <p:tgtEl>
                                          <p:spTgt spid="42"/>
                                        </p:tgtEl>
                                        <p:attrNameLst>
                                          <p:attrName>ppt_x</p:attrName>
                                        </p:attrNameLst>
                                      </p:cBhvr>
                                      <p:tavLst>
                                        <p:tav tm="0">
                                          <p:val>
                                            <p:strVal val="#ppt_x"/>
                                          </p:val>
                                        </p:tav>
                                        <p:tav tm="100000">
                                          <p:val>
                                            <p:strVal val="#ppt_x"/>
                                          </p:val>
                                        </p:tav>
                                      </p:tavLst>
                                    </p:anim>
                                    <p:anim calcmode="lin" valueType="num">
                                      <p:cBhvr>
                                        <p:cTn id="69" dur="1000" fill="hold"/>
                                        <p:tgtEl>
                                          <p:spTgt spid="4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1000"/>
                                        <p:tgtEl>
                                          <p:spTgt spid="33"/>
                                        </p:tgtEl>
                                      </p:cBhvr>
                                    </p:animEffect>
                                    <p:anim calcmode="lin" valueType="num">
                                      <p:cBhvr>
                                        <p:cTn id="73" dur="1000" fill="hold"/>
                                        <p:tgtEl>
                                          <p:spTgt spid="33"/>
                                        </p:tgtEl>
                                        <p:attrNameLst>
                                          <p:attrName>ppt_x</p:attrName>
                                        </p:attrNameLst>
                                      </p:cBhvr>
                                      <p:tavLst>
                                        <p:tav tm="0">
                                          <p:val>
                                            <p:strVal val="#ppt_x"/>
                                          </p:val>
                                        </p:tav>
                                        <p:tav tm="100000">
                                          <p:val>
                                            <p:strVal val="#ppt_x"/>
                                          </p:val>
                                        </p:tav>
                                      </p:tavLst>
                                    </p:anim>
                                    <p:anim calcmode="lin" valueType="num">
                                      <p:cBhvr>
                                        <p:cTn id="7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6CEF09-34BB-44DF-A732-BB3B8C970A88}"/>
              </a:ext>
            </a:extLst>
          </p:cNvPr>
          <p:cNvSpPr>
            <a:spLocks noGrp="1"/>
          </p:cNvSpPr>
          <p:nvPr>
            <p:ph type="title"/>
          </p:nvPr>
        </p:nvSpPr>
        <p:spPr/>
        <p:txBody>
          <a:bodyPr/>
          <a:lstStyle/>
          <a:p>
            <a:r>
              <a:rPr lang="it-IT" dirty="0"/>
              <a:t>La funzione come oggetto moltiplicativo</a:t>
            </a:r>
          </a:p>
        </p:txBody>
      </p:sp>
      <p:sp>
        <p:nvSpPr>
          <p:cNvPr id="3" name="Segnaposto contenuto 2">
            <a:extLst>
              <a:ext uri="{FF2B5EF4-FFF2-40B4-BE49-F238E27FC236}">
                <a16:creationId xmlns:a16="http://schemas.microsoft.com/office/drawing/2014/main" id="{118C0558-1A21-4555-98B4-5076FDFE214B}"/>
              </a:ext>
            </a:extLst>
          </p:cNvPr>
          <p:cNvSpPr>
            <a:spLocks noGrp="1"/>
          </p:cNvSpPr>
          <p:nvPr>
            <p:ph idx="1"/>
          </p:nvPr>
        </p:nvSpPr>
        <p:spPr>
          <a:xfrm>
            <a:off x="838200" y="1825625"/>
            <a:ext cx="10515600" cy="4351338"/>
          </a:xfrm>
        </p:spPr>
        <p:txBody>
          <a:bodyPr>
            <a:normAutofit/>
          </a:bodyPr>
          <a:lstStyle/>
          <a:p>
            <a:pPr marL="0" indent="0">
              <a:buNone/>
            </a:pPr>
            <a:r>
              <a:rPr lang="it-IT" dirty="0"/>
              <a:t>Nella definizione di covariazione Saldanha &amp; Thompson (1998), si ispirano alla nozione di </a:t>
            </a:r>
            <a:r>
              <a:rPr lang="it-IT" b="1" dirty="0"/>
              <a:t>oggetto moltiplicativo</a:t>
            </a:r>
            <a:r>
              <a:rPr lang="it-IT" dirty="0"/>
              <a:t>, concetto derivato da Piaget.</a:t>
            </a:r>
          </a:p>
          <a:p>
            <a:pPr marL="0" indent="0">
              <a:buNone/>
            </a:pPr>
            <a:r>
              <a:rPr lang="it-IT" dirty="0"/>
              <a:t>Essi affermano che </a:t>
            </a:r>
            <a:r>
              <a:rPr lang="it-IT" i="1" dirty="0"/>
              <a:t>una persona forma un oggetto moltiplicativo a partire da due quantità quando mentalmente unisce i loro attributi per formare un nuovo oggetto che è, simultaneamente, l’uno e l’altro</a:t>
            </a:r>
            <a:r>
              <a:rPr lang="it-IT" dirty="0"/>
              <a:t>. </a:t>
            </a:r>
          </a:p>
          <a:p>
            <a:pPr marL="0" indent="0">
              <a:buNone/>
            </a:pPr>
            <a:r>
              <a:rPr lang="it-IT" dirty="0"/>
              <a:t>In particolare Saldanha &amp; Thompson per oggetto intendono un concetto matematico sul quale una persona può operare mentalmente. Ne sono quindi un esempio una </a:t>
            </a:r>
            <a:r>
              <a:rPr lang="it-IT" b="1" dirty="0"/>
              <a:t>funzione</a:t>
            </a:r>
            <a:r>
              <a:rPr lang="it-IT" dirty="0"/>
              <a:t> o un sottospazio vettoriale. </a:t>
            </a:r>
          </a:p>
        </p:txBody>
      </p:sp>
      <p:pic>
        <p:nvPicPr>
          <p:cNvPr id="4098" name="Picture 2">
            <a:extLst>
              <a:ext uri="{FF2B5EF4-FFF2-40B4-BE49-F238E27FC236}">
                <a16:creationId xmlns:a16="http://schemas.microsoft.com/office/drawing/2014/main" id="{1DA58F3C-5A6B-4A4E-8E66-42DD79A33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3" r="3786" b="9777"/>
          <a:stretch/>
        </p:blipFill>
        <p:spPr bwMode="auto">
          <a:xfrm>
            <a:off x="10048096" y="72715"/>
            <a:ext cx="2059024" cy="1685442"/>
          </a:xfrm>
          <a:prstGeom prst="rect">
            <a:avLst/>
          </a:prstGeom>
          <a:noFill/>
          <a:ln w="22225">
            <a:solidFill>
              <a:srgbClr val="00B0F0"/>
            </a:solidFill>
          </a:ln>
          <a:extLst>
            <a:ext uri="{909E8E84-426E-40DD-AFC4-6F175D3DCCD1}">
              <a14:hiddenFill xmlns:a14="http://schemas.microsoft.com/office/drawing/2010/main">
                <a:solidFill>
                  <a:srgbClr val="FFFFFF"/>
                </a:solidFill>
              </a14:hiddenFill>
            </a:ext>
          </a:extLst>
        </p:spPr>
      </p:pic>
      <p:pic>
        <p:nvPicPr>
          <p:cNvPr id="5" name="Picture 4" descr="Why-Pic - LorenzOlivieri.it">
            <a:extLst>
              <a:ext uri="{FF2B5EF4-FFF2-40B4-BE49-F238E27FC236}">
                <a16:creationId xmlns:a16="http://schemas.microsoft.com/office/drawing/2014/main" id="{1976E1EF-D3BB-4015-A9AD-E7D9A23AB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025" y="3600100"/>
            <a:ext cx="2892775" cy="289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6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1827</Words>
  <Application>Microsoft Office PowerPoint</Application>
  <PresentationFormat>Widescreen</PresentationFormat>
  <Paragraphs>265</Paragraphs>
  <Slides>37</Slides>
  <Notes>2</Notes>
  <HiddenSlides>0</HiddenSlides>
  <MMClips>3</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37</vt:i4>
      </vt:variant>
    </vt:vector>
  </HeadingPairs>
  <TitlesOfParts>
    <vt:vector size="44" baseType="lpstr">
      <vt:lpstr>Arial</vt:lpstr>
      <vt:lpstr>Calibri</vt:lpstr>
      <vt:lpstr>Calibri Light</vt:lpstr>
      <vt:lpstr>Helvetica Neue</vt:lpstr>
      <vt:lpstr>Times New Roman</vt:lpstr>
      <vt:lpstr>Wingdings</vt:lpstr>
      <vt:lpstr>Tema di Office</vt:lpstr>
      <vt:lpstr>La nozione di co-variazione Dalla teoria alla pratica in aula</vt:lpstr>
      <vt:lpstr>Il problema della bottiglia</vt:lpstr>
      <vt:lpstr>Il problema della bottiglia</vt:lpstr>
      <vt:lpstr>Le origini della co-variazione</vt:lpstr>
      <vt:lpstr>La co-variazione come costrutto teorico</vt:lpstr>
      <vt:lpstr>La co-variazione come costrutto teorico</vt:lpstr>
      <vt:lpstr>Questi livelli possono essere intesi come descrittori di una classe di comportamenti oppure come caratterizzazione della capacità di una persona di ragionare in modo covariazionale. </vt:lpstr>
      <vt:lpstr>Presentazione standard di PowerPoint</vt:lpstr>
      <vt:lpstr>La funzione come oggetto moltiplicativo</vt:lpstr>
      <vt:lpstr>Una definizione statica di funzione</vt:lpstr>
      <vt:lpstr>Una covariazione più complessa…</vt:lpstr>
      <vt:lpstr>Presentazione standard di PowerPoint</vt:lpstr>
      <vt:lpstr>Un quadro teorico più ampio</vt:lpstr>
      <vt:lpstr>Presentazione standard di PowerPoint</vt:lpstr>
      <vt:lpstr>Un’interpretazione matematica</vt:lpstr>
      <vt:lpstr>Un’interpretazione matematica</vt:lpstr>
      <vt:lpstr>Livello cognitivo</vt:lpstr>
      <vt:lpstr>L’instrumentazione a livello didattico</vt:lpstr>
      <vt:lpstr>Presentazione standard di PowerPoint</vt:lpstr>
      <vt:lpstr>Presentazione standard di PowerPoint</vt:lpstr>
      <vt:lpstr>Presentazione standard di PowerPoint</vt:lpstr>
      <vt:lpstr>Quale ruolo svolge la tecnologia?</vt:lpstr>
      <vt:lpstr>Spazio per domande (I parte) </vt:lpstr>
      <vt:lpstr>Una proposta didattica</vt:lpstr>
      <vt:lpstr>Presentazione</vt:lpstr>
      <vt:lpstr>Fase 1: Introduzione</vt:lpstr>
      <vt:lpstr>Aprendo il sito indicato nell’articolo (ilmeteo.it), gli studenti possono individuate i dati per completare la seguente tabella, dati relativi ad alcune città ad una stessa ora scelta a piacere:</vt:lpstr>
      <vt:lpstr>Fase 2: Condivisione</vt:lpstr>
      <vt:lpstr>Presentazione standard di PowerPoint</vt:lpstr>
      <vt:lpstr>Presentazione standard di PowerPoint</vt:lpstr>
      <vt:lpstr>Fase 3: Raccolta Dati</vt:lpstr>
      <vt:lpstr>Presentazione standard di PowerPoint</vt:lpstr>
      <vt:lpstr>Fase 4 : Il punto di rugiada</vt:lpstr>
      <vt:lpstr> Fase 5: La lettura  della carta psicrometrica</vt:lpstr>
      <vt:lpstr>Presentazione standard di PowerPoint</vt:lpstr>
      <vt:lpstr>Fase 6: Spiegare la realtà</vt:lpstr>
      <vt:lpstr>Spazio per domande (II parte)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nozione di co-variazione Dalla teoria alla pratica in aula</dc:title>
  <dc:creator>SARA BAGOSSI</dc:creator>
  <cp:lastModifiedBy>SARA BAGOSSI</cp:lastModifiedBy>
  <cp:revision>22</cp:revision>
  <dcterms:created xsi:type="dcterms:W3CDTF">2020-05-20T13:02:17Z</dcterms:created>
  <dcterms:modified xsi:type="dcterms:W3CDTF">2020-05-25T16:36:41Z</dcterms:modified>
</cp:coreProperties>
</file>